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2" r:id="rId14"/>
    <p:sldId id="285" r:id="rId15"/>
    <p:sldId id="286" r:id="rId16"/>
    <p:sldId id="283" r:id="rId17"/>
    <p:sldId id="284" r:id="rId18"/>
    <p:sldId id="269" r:id="rId19"/>
    <p:sldId id="260" r:id="rId20"/>
    <p:sldId id="270" r:id="rId21"/>
    <p:sldId id="271" r:id="rId22"/>
    <p:sldId id="272" r:id="rId23"/>
    <p:sldId id="274" r:id="rId24"/>
    <p:sldId id="275" r:id="rId25"/>
    <p:sldId id="287" r:id="rId26"/>
    <p:sldId id="288" r:id="rId27"/>
    <p:sldId id="277" r:id="rId28"/>
    <p:sldId id="276" r:id="rId29"/>
    <p:sldId id="278" r:id="rId30"/>
    <p:sldId id="279" r:id="rId31"/>
    <p:sldId id="280" r:id="rId32"/>
    <p:sldId id="289" r:id="rId33"/>
    <p:sldId id="290" r:id="rId34"/>
    <p:sldId id="297" r:id="rId35"/>
    <p:sldId id="291" r:id="rId36"/>
    <p:sldId id="293" r:id="rId37"/>
    <p:sldId id="292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6DB23-C1A6-46F9-90EB-83263F9321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C615C0C-FE65-48BA-AF17-33F8C6A31A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Computers are number crunching machines</a:t>
          </a:r>
        </a:p>
      </dgm:t>
    </dgm:pt>
    <dgm:pt modelId="{77610BAD-131D-4035-B03C-0D7F58225C2A}" type="parTrans" cxnId="{1090E402-29B5-45B1-9409-D2DAE3B696F0}">
      <dgm:prSet/>
      <dgm:spPr/>
      <dgm:t>
        <a:bodyPr/>
        <a:lstStyle/>
        <a:p>
          <a:endParaRPr lang="en-US"/>
        </a:p>
      </dgm:t>
    </dgm:pt>
    <dgm:pt modelId="{A31B1291-C0F3-4549-843F-FC286F2696BB}" type="sibTrans" cxnId="{1090E402-29B5-45B1-9409-D2DAE3B696F0}">
      <dgm:prSet/>
      <dgm:spPr/>
      <dgm:t>
        <a:bodyPr/>
        <a:lstStyle/>
        <a:p>
          <a:endParaRPr lang="en-US"/>
        </a:p>
      </dgm:t>
    </dgm:pt>
    <dgm:pt modelId="{E134FBF8-FFA1-432B-9579-6D63CC33862C}" type="pres">
      <dgm:prSet presAssocID="{0566DB23-C1A6-46F9-90EB-83263F9321E1}" presName="root" presStyleCnt="0">
        <dgm:presLayoutVars>
          <dgm:dir/>
          <dgm:resizeHandles val="exact"/>
        </dgm:presLayoutVars>
      </dgm:prSet>
      <dgm:spPr/>
    </dgm:pt>
    <dgm:pt modelId="{DD235565-13FA-4F74-890F-2A93D41F4675}" type="pres">
      <dgm:prSet presAssocID="{EC615C0C-FE65-48BA-AF17-33F8C6A31A60}" presName="compNode" presStyleCnt="0"/>
      <dgm:spPr/>
    </dgm:pt>
    <dgm:pt modelId="{DD108582-330A-43ED-AF19-824D9B5AFDBE}" type="pres">
      <dgm:prSet presAssocID="{EC615C0C-FE65-48BA-AF17-33F8C6A31A60}" presName="iconRect" presStyleLbl="node1" presStyleIdx="0" presStyleCnt="1" custLinFactNeighborX="-19104" custLinFactNeighborY="-45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6BD3154-0300-4D40-BA98-3C959F0A1408}" type="pres">
      <dgm:prSet presAssocID="{EC615C0C-FE65-48BA-AF17-33F8C6A31A60}" presName="spaceRect" presStyleCnt="0"/>
      <dgm:spPr/>
    </dgm:pt>
    <dgm:pt modelId="{241F2D0D-4772-4524-94DF-95B55C439FED}" type="pres">
      <dgm:prSet presAssocID="{EC615C0C-FE65-48BA-AF17-33F8C6A31A60}" presName="textRect" presStyleLbl="revTx" presStyleIdx="0" presStyleCnt="1" custLinFactNeighborX="-58" custLinFactNeighborY="-67874">
        <dgm:presLayoutVars>
          <dgm:chMax val="1"/>
          <dgm:chPref val="1"/>
        </dgm:presLayoutVars>
      </dgm:prSet>
      <dgm:spPr/>
    </dgm:pt>
  </dgm:ptLst>
  <dgm:cxnLst>
    <dgm:cxn modelId="{1090E402-29B5-45B1-9409-D2DAE3B696F0}" srcId="{0566DB23-C1A6-46F9-90EB-83263F9321E1}" destId="{EC615C0C-FE65-48BA-AF17-33F8C6A31A60}" srcOrd="0" destOrd="0" parTransId="{77610BAD-131D-4035-B03C-0D7F58225C2A}" sibTransId="{A31B1291-C0F3-4549-843F-FC286F2696BB}"/>
    <dgm:cxn modelId="{3A09B5E7-362F-4FA4-B09F-CD0D7E8338E2}" type="presOf" srcId="{0566DB23-C1A6-46F9-90EB-83263F9321E1}" destId="{E134FBF8-FFA1-432B-9579-6D63CC33862C}" srcOrd="0" destOrd="0" presId="urn:microsoft.com/office/officeart/2018/2/layout/IconLabelList"/>
    <dgm:cxn modelId="{6A0250F2-7995-4662-915E-4CB2A6CA26D2}" type="presOf" srcId="{EC615C0C-FE65-48BA-AF17-33F8C6A31A60}" destId="{241F2D0D-4772-4524-94DF-95B55C439FED}" srcOrd="0" destOrd="0" presId="urn:microsoft.com/office/officeart/2018/2/layout/IconLabelList"/>
    <dgm:cxn modelId="{B4DD4B57-79E9-43D0-959B-ABDAAF0C3AA9}" type="presParOf" srcId="{E134FBF8-FFA1-432B-9579-6D63CC33862C}" destId="{DD235565-13FA-4F74-890F-2A93D41F4675}" srcOrd="0" destOrd="0" presId="urn:microsoft.com/office/officeart/2018/2/layout/IconLabelList"/>
    <dgm:cxn modelId="{83B9CFA1-5F2E-41D2-BFAF-5C97A6D2506C}" type="presParOf" srcId="{DD235565-13FA-4F74-890F-2A93D41F4675}" destId="{DD108582-330A-43ED-AF19-824D9B5AFDBE}" srcOrd="0" destOrd="0" presId="urn:microsoft.com/office/officeart/2018/2/layout/IconLabelList"/>
    <dgm:cxn modelId="{1C4C0FCC-366E-42B4-9E5C-9DD18648F057}" type="presParOf" srcId="{DD235565-13FA-4F74-890F-2A93D41F4675}" destId="{E6BD3154-0300-4D40-BA98-3C959F0A1408}" srcOrd="1" destOrd="0" presId="urn:microsoft.com/office/officeart/2018/2/layout/IconLabelList"/>
    <dgm:cxn modelId="{093B1CF6-6A9E-4DE2-A9EC-C9869CD2B9D9}" type="presParOf" srcId="{DD235565-13FA-4F74-890F-2A93D41F4675}" destId="{241F2D0D-4772-4524-94DF-95B55C439F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4C175-C8D0-432F-BC62-06158005E6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70B584-DEBB-4FA9-A342-E5A16A40775B}">
      <dgm:prSet/>
      <dgm:spPr/>
      <dgm:t>
        <a:bodyPr/>
        <a:lstStyle/>
        <a:p>
          <a:pPr>
            <a:defRPr cap="all"/>
          </a:pPr>
          <a:r>
            <a:rPr lang="en-US"/>
            <a:t>To Solve Problems</a:t>
          </a:r>
        </a:p>
      </dgm:t>
    </dgm:pt>
    <dgm:pt modelId="{829C4787-AF00-4A8F-AF1C-D34F5A3B4F9E}" type="parTrans" cxnId="{7146F69A-15EB-47A9-AFDA-C333B1965409}">
      <dgm:prSet/>
      <dgm:spPr/>
      <dgm:t>
        <a:bodyPr/>
        <a:lstStyle/>
        <a:p>
          <a:endParaRPr lang="en-US"/>
        </a:p>
      </dgm:t>
    </dgm:pt>
    <dgm:pt modelId="{406AD711-C210-4439-AE08-917557414602}" type="sibTrans" cxnId="{7146F69A-15EB-47A9-AFDA-C333B1965409}">
      <dgm:prSet/>
      <dgm:spPr/>
      <dgm:t>
        <a:bodyPr/>
        <a:lstStyle/>
        <a:p>
          <a:endParaRPr lang="en-US"/>
        </a:p>
      </dgm:t>
    </dgm:pt>
    <dgm:pt modelId="{DD619E3A-3FD2-4898-9401-DACB3E1A860C}">
      <dgm:prSet/>
      <dgm:spPr/>
      <dgm:t>
        <a:bodyPr/>
        <a:lstStyle/>
        <a:p>
          <a:pPr>
            <a:defRPr cap="all"/>
          </a:pPr>
          <a:r>
            <a:rPr lang="en-US"/>
            <a:t>To Gain Insight</a:t>
          </a:r>
        </a:p>
      </dgm:t>
    </dgm:pt>
    <dgm:pt modelId="{6C15F5D6-FF5E-4210-AB25-3EEF62E1C9C1}" type="parTrans" cxnId="{45391E73-D906-491A-B0CC-813AEEB87923}">
      <dgm:prSet/>
      <dgm:spPr/>
      <dgm:t>
        <a:bodyPr/>
        <a:lstStyle/>
        <a:p>
          <a:endParaRPr lang="en-US"/>
        </a:p>
      </dgm:t>
    </dgm:pt>
    <dgm:pt modelId="{6C9BC797-26B1-4AF4-90AD-6D2158F6E770}" type="sibTrans" cxnId="{45391E73-D906-491A-B0CC-813AEEB87923}">
      <dgm:prSet/>
      <dgm:spPr/>
      <dgm:t>
        <a:bodyPr/>
        <a:lstStyle/>
        <a:p>
          <a:endParaRPr lang="en-US"/>
        </a:p>
      </dgm:t>
    </dgm:pt>
    <dgm:pt modelId="{76BAC7E0-5506-4AD1-9A7E-BFC2282F271C}">
      <dgm:prSet/>
      <dgm:spPr/>
      <dgm:t>
        <a:bodyPr/>
        <a:lstStyle/>
        <a:p>
          <a:pPr>
            <a:defRPr cap="all"/>
          </a:pPr>
          <a:r>
            <a:rPr lang="en-US"/>
            <a:t>To Enable a Better Life and Future</a:t>
          </a:r>
        </a:p>
      </dgm:t>
    </dgm:pt>
    <dgm:pt modelId="{3DE8020C-7CF4-4282-9E92-79DF14473007}" type="parTrans" cxnId="{CD1E35A6-D365-464F-8EC3-7F425490DE25}">
      <dgm:prSet/>
      <dgm:spPr/>
      <dgm:t>
        <a:bodyPr/>
        <a:lstStyle/>
        <a:p>
          <a:endParaRPr lang="en-US"/>
        </a:p>
      </dgm:t>
    </dgm:pt>
    <dgm:pt modelId="{0BFDCF8C-EA07-4EAE-809D-8BC5C0AA677D}" type="sibTrans" cxnId="{CD1E35A6-D365-464F-8EC3-7F425490DE25}">
      <dgm:prSet/>
      <dgm:spPr/>
      <dgm:t>
        <a:bodyPr/>
        <a:lstStyle/>
        <a:p>
          <a:endParaRPr lang="en-US"/>
        </a:p>
      </dgm:t>
    </dgm:pt>
    <dgm:pt modelId="{20362973-3087-4947-AD95-BC86862ACFBD}" type="pres">
      <dgm:prSet presAssocID="{B7B4C175-C8D0-432F-BC62-06158005E620}" presName="root" presStyleCnt="0">
        <dgm:presLayoutVars>
          <dgm:dir/>
          <dgm:resizeHandles val="exact"/>
        </dgm:presLayoutVars>
      </dgm:prSet>
      <dgm:spPr/>
    </dgm:pt>
    <dgm:pt modelId="{7FEBDEDA-46E8-4AA7-B0FC-6850AC2EB44C}" type="pres">
      <dgm:prSet presAssocID="{BE70B584-DEBB-4FA9-A342-E5A16A40775B}" presName="compNode" presStyleCnt="0"/>
      <dgm:spPr/>
    </dgm:pt>
    <dgm:pt modelId="{34FB6D4A-19E9-4999-AE5A-F1424C68B847}" type="pres">
      <dgm:prSet presAssocID="{BE70B584-DEBB-4FA9-A342-E5A16A40775B}" presName="iconBgRect" presStyleLbl="bgShp" presStyleIdx="0" presStyleCnt="3"/>
      <dgm:spPr/>
    </dgm:pt>
    <dgm:pt modelId="{0AC41742-C5F0-49CA-AB76-E46F28075B2F}" type="pres">
      <dgm:prSet presAssocID="{BE70B584-DEBB-4FA9-A342-E5A16A4077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CE57DE-9B7F-4E90-BA60-7F96268CB1AF}" type="pres">
      <dgm:prSet presAssocID="{BE70B584-DEBB-4FA9-A342-E5A16A40775B}" presName="spaceRect" presStyleCnt="0"/>
      <dgm:spPr/>
    </dgm:pt>
    <dgm:pt modelId="{03317604-130A-4FA5-BAA2-C9EC10B79758}" type="pres">
      <dgm:prSet presAssocID="{BE70B584-DEBB-4FA9-A342-E5A16A40775B}" presName="textRect" presStyleLbl="revTx" presStyleIdx="0" presStyleCnt="3">
        <dgm:presLayoutVars>
          <dgm:chMax val="1"/>
          <dgm:chPref val="1"/>
        </dgm:presLayoutVars>
      </dgm:prSet>
      <dgm:spPr/>
    </dgm:pt>
    <dgm:pt modelId="{A70A0566-0542-4581-9076-1BF3C0FB5053}" type="pres">
      <dgm:prSet presAssocID="{406AD711-C210-4439-AE08-917557414602}" presName="sibTrans" presStyleCnt="0"/>
      <dgm:spPr/>
    </dgm:pt>
    <dgm:pt modelId="{940487CF-E4FC-4536-A3A9-D4AC00FC2D31}" type="pres">
      <dgm:prSet presAssocID="{DD619E3A-3FD2-4898-9401-DACB3E1A860C}" presName="compNode" presStyleCnt="0"/>
      <dgm:spPr/>
    </dgm:pt>
    <dgm:pt modelId="{80615A09-543A-48CE-848B-6B043468ADE1}" type="pres">
      <dgm:prSet presAssocID="{DD619E3A-3FD2-4898-9401-DACB3E1A860C}" presName="iconBgRect" presStyleLbl="bgShp" presStyleIdx="1" presStyleCnt="3"/>
      <dgm:spPr/>
    </dgm:pt>
    <dgm:pt modelId="{F48C3242-C587-4879-8BE8-4E99F026AA3A}" type="pres">
      <dgm:prSet presAssocID="{DD619E3A-3FD2-4898-9401-DACB3E1A86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5B0A53D-DF36-4C27-940C-030A722293D7}" type="pres">
      <dgm:prSet presAssocID="{DD619E3A-3FD2-4898-9401-DACB3E1A860C}" presName="spaceRect" presStyleCnt="0"/>
      <dgm:spPr/>
    </dgm:pt>
    <dgm:pt modelId="{FBDE0D39-F13F-4FB4-AA12-3126E8ED283D}" type="pres">
      <dgm:prSet presAssocID="{DD619E3A-3FD2-4898-9401-DACB3E1A860C}" presName="textRect" presStyleLbl="revTx" presStyleIdx="1" presStyleCnt="3">
        <dgm:presLayoutVars>
          <dgm:chMax val="1"/>
          <dgm:chPref val="1"/>
        </dgm:presLayoutVars>
      </dgm:prSet>
      <dgm:spPr/>
    </dgm:pt>
    <dgm:pt modelId="{C1D7F7D5-0C12-4E7E-ADF1-4721C9EE11E8}" type="pres">
      <dgm:prSet presAssocID="{6C9BC797-26B1-4AF4-90AD-6D2158F6E770}" presName="sibTrans" presStyleCnt="0"/>
      <dgm:spPr/>
    </dgm:pt>
    <dgm:pt modelId="{2DC53DC7-3160-4463-8016-25CAA1206F45}" type="pres">
      <dgm:prSet presAssocID="{76BAC7E0-5506-4AD1-9A7E-BFC2282F271C}" presName="compNode" presStyleCnt="0"/>
      <dgm:spPr/>
    </dgm:pt>
    <dgm:pt modelId="{C6750789-F1B3-4D66-B091-609ABF5AE324}" type="pres">
      <dgm:prSet presAssocID="{76BAC7E0-5506-4AD1-9A7E-BFC2282F271C}" presName="iconBgRect" presStyleLbl="bgShp" presStyleIdx="2" presStyleCnt="3"/>
      <dgm:spPr/>
    </dgm:pt>
    <dgm:pt modelId="{27B7CDC5-F545-4F1E-A8D3-3BFF188510E0}" type="pres">
      <dgm:prSet presAssocID="{76BAC7E0-5506-4AD1-9A7E-BFC2282F27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D8B6EAF-D99B-4924-B652-1BCBD573D1F7}" type="pres">
      <dgm:prSet presAssocID="{76BAC7E0-5506-4AD1-9A7E-BFC2282F271C}" presName="spaceRect" presStyleCnt="0"/>
      <dgm:spPr/>
    </dgm:pt>
    <dgm:pt modelId="{948B90C3-D81A-4B76-9902-1E5D3182E7EF}" type="pres">
      <dgm:prSet presAssocID="{76BAC7E0-5506-4AD1-9A7E-BFC2282F271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C64A0B-B68A-4E39-B73A-3195F986AF15}" type="presOf" srcId="{B7B4C175-C8D0-432F-BC62-06158005E620}" destId="{20362973-3087-4947-AD95-BC86862ACFBD}" srcOrd="0" destOrd="0" presId="urn:microsoft.com/office/officeart/2018/5/layout/IconCircleLabelList"/>
    <dgm:cxn modelId="{5A6E5058-69C1-4CE7-966E-E9B781531013}" type="presOf" srcId="{76BAC7E0-5506-4AD1-9A7E-BFC2282F271C}" destId="{948B90C3-D81A-4B76-9902-1E5D3182E7EF}" srcOrd="0" destOrd="0" presId="urn:microsoft.com/office/officeart/2018/5/layout/IconCircleLabelList"/>
    <dgm:cxn modelId="{45391E73-D906-491A-B0CC-813AEEB87923}" srcId="{B7B4C175-C8D0-432F-BC62-06158005E620}" destId="{DD619E3A-3FD2-4898-9401-DACB3E1A860C}" srcOrd="1" destOrd="0" parTransId="{6C15F5D6-FF5E-4210-AB25-3EEF62E1C9C1}" sibTransId="{6C9BC797-26B1-4AF4-90AD-6D2158F6E770}"/>
    <dgm:cxn modelId="{2B8ABD8E-C58E-46EE-90A7-4B710D7487EB}" type="presOf" srcId="{BE70B584-DEBB-4FA9-A342-E5A16A40775B}" destId="{03317604-130A-4FA5-BAA2-C9EC10B79758}" srcOrd="0" destOrd="0" presId="urn:microsoft.com/office/officeart/2018/5/layout/IconCircleLabelList"/>
    <dgm:cxn modelId="{7146F69A-15EB-47A9-AFDA-C333B1965409}" srcId="{B7B4C175-C8D0-432F-BC62-06158005E620}" destId="{BE70B584-DEBB-4FA9-A342-E5A16A40775B}" srcOrd="0" destOrd="0" parTransId="{829C4787-AF00-4A8F-AF1C-D34F5A3B4F9E}" sibTransId="{406AD711-C210-4439-AE08-917557414602}"/>
    <dgm:cxn modelId="{CD1E35A6-D365-464F-8EC3-7F425490DE25}" srcId="{B7B4C175-C8D0-432F-BC62-06158005E620}" destId="{76BAC7E0-5506-4AD1-9A7E-BFC2282F271C}" srcOrd="2" destOrd="0" parTransId="{3DE8020C-7CF4-4282-9E92-79DF14473007}" sibTransId="{0BFDCF8C-EA07-4EAE-809D-8BC5C0AA677D}"/>
    <dgm:cxn modelId="{B52CC9CA-0EE5-4A8E-B054-0E7DED80CC20}" type="presOf" srcId="{DD619E3A-3FD2-4898-9401-DACB3E1A860C}" destId="{FBDE0D39-F13F-4FB4-AA12-3126E8ED283D}" srcOrd="0" destOrd="0" presId="urn:microsoft.com/office/officeart/2018/5/layout/IconCircleLabelList"/>
    <dgm:cxn modelId="{3BCA5E5A-0BDB-441C-A7A1-00CDE1AAB9A4}" type="presParOf" srcId="{20362973-3087-4947-AD95-BC86862ACFBD}" destId="{7FEBDEDA-46E8-4AA7-B0FC-6850AC2EB44C}" srcOrd="0" destOrd="0" presId="urn:microsoft.com/office/officeart/2018/5/layout/IconCircleLabelList"/>
    <dgm:cxn modelId="{12B9456A-06E1-4A0F-A30A-77F44440B61F}" type="presParOf" srcId="{7FEBDEDA-46E8-4AA7-B0FC-6850AC2EB44C}" destId="{34FB6D4A-19E9-4999-AE5A-F1424C68B847}" srcOrd="0" destOrd="0" presId="urn:microsoft.com/office/officeart/2018/5/layout/IconCircleLabelList"/>
    <dgm:cxn modelId="{113D2A2F-3C6C-4D9B-B899-ADB25024DFE8}" type="presParOf" srcId="{7FEBDEDA-46E8-4AA7-B0FC-6850AC2EB44C}" destId="{0AC41742-C5F0-49CA-AB76-E46F28075B2F}" srcOrd="1" destOrd="0" presId="urn:microsoft.com/office/officeart/2018/5/layout/IconCircleLabelList"/>
    <dgm:cxn modelId="{29B01996-A5C8-474D-B883-249E6CAE2984}" type="presParOf" srcId="{7FEBDEDA-46E8-4AA7-B0FC-6850AC2EB44C}" destId="{5CCE57DE-9B7F-4E90-BA60-7F96268CB1AF}" srcOrd="2" destOrd="0" presId="urn:microsoft.com/office/officeart/2018/5/layout/IconCircleLabelList"/>
    <dgm:cxn modelId="{C14B5AD3-4209-4B17-B7D7-6B12A6DFC75F}" type="presParOf" srcId="{7FEBDEDA-46E8-4AA7-B0FC-6850AC2EB44C}" destId="{03317604-130A-4FA5-BAA2-C9EC10B79758}" srcOrd="3" destOrd="0" presId="urn:microsoft.com/office/officeart/2018/5/layout/IconCircleLabelList"/>
    <dgm:cxn modelId="{3C4E4670-37F9-48C5-83DB-35CA79447339}" type="presParOf" srcId="{20362973-3087-4947-AD95-BC86862ACFBD}" destId="{A70A0566-0542-4581-9076-1BF3C0FB5053}" srcOrd="1" destOrd="0" presId="urn:microsoft.com/office/officeart/2018/5/layout/IconCircleLabelList"/>
    <dgm:cxn modelId="{1596C69B-8A53-47C0-B5A2-3377CC3B16D5}" type="presParOf" srcId="{20362973-3087-4947-AD95-BC86862ACFBD}" destId="{940487CF-E4FC-4536-A3A9-D4AC00FC2D31}" srcOrd="2" destOrd="0" presId="urn:microsoft.com/office/officeart/2018/5/layout/IconCircleLabelList"/>
    <dgm:cxn modelId="{1A2AD10A-8A88-4B9D-ACB9-C6C355CB2FF1}" type="presParOf" srcId="{940487CF-E4FC-4536-A3A9-D4AC00FC2D31}" destId="{80615A09-543A-48CE-848B-6B043468ADE1}" srcOrd="0" destOrd="0" presId="urn:microsoft.com/office/officeart/2018/5/layout/IconCircleLabelList"/>
    <dgm:cxn modelId="{40764992-7136-4D7C-800E-AE1E50E27EF5}" type="presParOf" srcId="{940487CF-E4FC-4536-A3A9-D4AC00FC2D31}" destId="{F48C3242-C587-4879-8BE8-4E99F026AA3A}" srcOrd="1" destOrd="0" presId="urn:microsoft.com/office/officeart/2018/5/layout/IconCircleLabelList"/>
    <dgm:cxn modelId="{4706C5F6-F987-44B0-BA2B-CF58FB26D934}" type="presParOf" srcId="{940487CF-E4FC-4536-A3A9-D4AC00FC2D31}" destId="{F5B0A53D-DF36-4C27-940C-030A722293D7}" srcOrd="2" destOrd="0" presId="urn:microsoft.com/office/officeart/2018/5/layout/IconCircleLabelList"/>
    <dgm:cxn modelId="{0E4923AE-33E5-475B-B652-B27A444093F5}" type="presParOf" srcId="{940487CF-E4FC-4536-A3A9-D4AC00FC2D31}" destId="{FBDE0D39-F13F-4FB4-AA12-3126E8ED283D}" srcOrd="3" destOrd="0" presId="urn:microsoft.com/office/officeart/2018/5/layout/IconCircleLabelList"/>
    <dgm:cxn modelId="{BD64B2F7-DB31-46B8-AFB8-64856EC1702A}" type="presParOf" srcId="{20362973-3087-4947-AD95-BC86862ACFBD}" destId="{C1D7F7D5-0C12-4E7E-ADF1-4721C9EE11E8}" srcOrd="3" destOrd="0" presId="urn:microsoft.com/office/officeart/2018/5/layout/IconCircleLabelList"/>
    <dgm:cxn modelId="{7B0A47CF-EC11-4CB4-B2ED-CB724938C4D6}" type="presParOf" srcId="{20362973-3087-4947-AD95-BC86862ACFBD}" destId="{2DC53DC7-3160-4463-8016-25CAA1206F45}" srcOrd="4" destOrd="0" presId="urn:microsoft.com/office/officeart/2018/5/layout/IconCircleLabelList"/>
    <dgm:cxn modelId="{85688B90-4444-4A0C-9F54-2CDEB1017FDD}" type="presParOf" srcId="{2DC53DC7-3160-4463-8016-25CAA1206F45}" destId="{C6750789-F1B3-4D66-B091-609ABF5AE324}" srcOrd="0" destOrd="0" presId="urn:microsoft.com/office/officeart/2018/5/layout/IconCircleLabelList"/>
    <dgm:cxn modelId="{E11E90B7-D3C3-4660-BEB6-8DCA797A8ADF}" type="presParOf" srcId="{2DC53DC7-3160-4463-8016-25CAA1206F45}" destId="{27B7CDC5-F545-4F1E-A8D3-3BFF188510E0}" srcOrd="1" destOrd="0" presId="urn:microsoft.com/office/officeart/2018/5/layout/IconCircleLabelList"/>
    <dgm:cxn modelId="{4F028CD5-4FBC-4CB4-BC2B-17AA8FF350E4}" type="presParOf" srcId="{2DC53DC7-3160-4463-8016-25CAA1206F45}" destId="{6D8B6EAF-D99B-4924-B652-1BCBD573D1F7}" srcOrd="2" destOrd="0" presId="urn:microsoft.com/office/officeart/2018/5/layout/IconCircleLabelList"/>
    <dgm:cxn modelId="{5442D7F9-911B-4763-A49C-2A3D59A6B169}" type="presParOf" srcId="{2DC53DC7-3160-4463-8016-25CAA1206F45}" destId="{948B90C3-D81A-4B76-9902-1E5D3182E7E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08582-330A-43ED-AF19-824D9B5AFDBE}">
      <dsp:nvSpPr>
        <dsp:cNvPr id="0" name=""/>
        <dsp:cNvSpPr/>
      </dsp:nvSpPr>
      <dsp:spPr>
        <a:xfrm>
          <a:off x="4171593" y="11908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F2D0D-4772-4524-94DF-95B55C439FED}">
      <dsp:nvSpPr>
        <dsp:cNvPr id="0" name=""/>
        <dsp:cNvSpPr/>
      </dsp:nvSpPr>
      <dsp:spPr>
        <a:xfrm>
          <a:off x="3352469" y="2020236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Computers are number crunching machines</a:t>
          </a:r>
        </a:p>
      </dsp:txBody>
      <dsp:txXfrm>
        <a:off x="3352469" y="2020236"/>
        <a:ext cx="4320000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B6D4A-19E9-4999-AE5A-F1424C68B847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41742-C5F0-49CA-AB76-E46F28075B2F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17604-130A-4FA5-BAA2-C9EC10B79758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To Solve Problems</a:t>
          </a:r>
        </a:p>
      </dsp:txBody>
      <dsp:txXfrm>
        <a:off x="50287" y="2852140"/>
        <a:ext cx="3262500" cy="720000"/>
      </dsp:txXfrm>
    </dsp:sp>
    <dsp:sp modelId="{80615A09-543A-48CE-848B-6B043468ADE1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C3242-C587-4879-8BE8-4E99F026AA3A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E0D39-F13F-4FB4-AA12-3126E8ED283D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To Gain Insight</a:t>
          </a:r>
        </a:p>
      </dsp:txBody>
      <dsp:txXfrm>
        <a:off x="3883725" y="2852140"/>
        <a:ext cx="3262500" cy="720000"/>
      </dsp:txXfrm>
    </dsp:sp>
    <dsp:sp modelId="{C6750789-F1B3-4D66-B091-609ABF5AE324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7CDC5-F545-4F1E-A8D3-3BFF188510E0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B90C3-D81A-4B76-9902-1E5D3182E7EF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To Enable a Better Life and Future</a:t>
          </a:r>
        </a:p>
      </dsp:txBody>
      <dsp:txXfrm>
        <a:off x="7717162" y="285214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3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0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8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3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9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1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9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2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587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FAAE6-0431-48C6-B136-F1165EECC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48056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948E893-2ADD-4217-A42A-2A3642062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172" y="448056"/>
            <a:ext cx="11296688" cy="94997"/>
          </a:xfrm>
          <a:prstGeom prst="rect">
            <a:avLst/>
          </a:prstGeom>
          <a:solidFill>
            <a:srgbClr val="DD3397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593271"/>
            <a:ext cx="11303626" cy="205900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CA4804-EA09-4D34-BDBD-C31FC5DD9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876" y="593271"/>
            <a:ext cx="11301984" cy="2059000"/>
          </a:xfrm>
          <a:prstGeom prst="rect">
            <a:avLst/>
          </a:prstGeom>
          <a:solidFill>
            <a:srgbClr val="DD3397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AE0BE-ED77-BA49-B1A8-07BE1659C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803683"/>
            <a:ext cx="10965141" cy="109331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Design of Computing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DE65A-19F4-264E-9252-01A16C0C4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595" y="1963351"/>
            <a:ext cx="10965142" cy="4848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Saptadeep Pal and Irina Alam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EC6C0-9CB5-8945-A226-8C195C0C4156}"/>
              </a:ext>
            </a:extLst>
          </p:cNvPr>
          <p:cNvSpPr txBox="1"/>
          <p:nvPr/>
        </p:nvSpPr>
        <p:spPr>
          <a:xfrm>
            <a:off x="8304227" y="5486614"/>
            <a:ext cx="3804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Slides partially adapted from:</a:t>
            </a:r>
          </a:p>
          <a:p>
            <a:r>
              <a:rPr lang="en-US" dirty="0">
                <a:solidFill>
                  <a:schemeClr val="bg1"/>
                </a:solidFill>
              </a:rPr>
              <a:t>      Prof.  Mani Srivastava, UCLA</a:t>
            </a:r>
          </a:p>
          <a:p>
            <a:r>
              <a:rPr lang="en-US" dirty="0">
                <a:solidFill>
                  <a:schemeClr val="bg1"/>
                </a:solidFill>
              </a:rPr>
              <a:t>      Prof. </a:t>
            </a:r>
            <a:r>
              <a:rPr lang="en-US" dirty="0" err="1">
                <a:solidFill>
                  <a:schemeClr val="bg1"/>
                </a:solidFill>
              </a:rPr>
              <a:t>Onur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Multu</a:t>
            </a:r>
            <a:r>
              <a:rPr lang="en-US" dirty="0">
                <a:solidFill>
                  <a:schemeClr val="bg1"/>
                </a:solidFill>
              </a:rPr>
              <a:t>, ETH Zurich</a:t>
            </a:r>
          </a:p>
        </p:txBody>
      </p:sp>
    </p:spTree>
    <p:extLst>
      <p:ext uri="{BB962C8B-B14F-4D97-AF65-F5344CB8AC3E}">
        <p14:creationId xmlns:p14="http://schemas.microsoft.com/office/powerpoint/2010/main" val="93919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From cars to spaceships</a:t>
            </a:r>
          </a:p>
        </p:txBody>
      </p:sp>
      <p:pic>
        <p:nvPicPr>
          <p:cNvPr id="6146" name="Picture 2" descr="NVIDIA DRIVE">
            <a:extLst>
              <a:ext uri="{FF2B5EF4-FFF2-40B4-BE49-F238E27FC236}">
                <a16:creationId xmlns:a16="http://schemas.microsoft.com/office/drawing/2014/main" id="{BCE7261C-762B-7C40-A87E-2D9BA708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" y="1924121"/>
            <a:ext cx="5903707" cy="30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watch SpaceX's Crew Dragon abort test live online this ...">
            <a:extLst>
              <a:ext uri="{FF2B5EF4-FFF2-40B4-BE49-F238E27FC236}">
                <a16:creationId xmlns:a16="http://schemas.microsoft.com/office/drawing/2014/main" id="{3525A055-2B01-D347-93BC-255F9E6F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68" y="1924122"/>
            <a:ext cx="5409783" cy="30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7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FD78-E773-744C-9FA5-E881ABFE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Embedded and connected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9450-22CE-2C4E-9937-70689975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6614087" cy="3634486"/>
          </a:xfrm>
        </p:spPr>
        <p:txBody>
          <a:bodyPr anchor="t">
            <a:normAutofit/>
          </a:bodyPr>
          <a:lstStyle/>
          <a:p>
            <a:r>
              <a:rPr lang="en-US" sz="2800" dirty="0"/>
              <a:t>Everything has an Embedded Computer</a:t>
            </a:r>
          </a:p>
          <a:p>
            <a:r>
              <a:rPr lang="en-US" sz="2800" dirty="0"/>
              <a:t>The Internet is Everywhere</a:t>
            </a:r>
          </a:p>
          <a:p>
            <a:r>
              <a:rPr lang="en-US" sz="2800" dirty="0"/>
              <a:t>All Computers have a Network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CFDAD-4680-324B-9E1B-21C0757A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2" y="3429000"/>
            <a:ext cx="11437495" cy="33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2BB7-B604-E245-94FD-182BED2C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A connected world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28572E-74C9-344F-9083-7517E4DF4495}"/>
              </a:ext>
            </a:extLst>
          </p:cNvPr>
          <p:cNvGrpSpPr/>
          <p:nvPr/>
        </p:nvGrpSpPr>
        <p:grpSpPr>
          <a:xfrm>
            <a:off x="1691950" y="1487752"/>
            <a:ext cx="8808099" cy="5310288"/>
            <a:chOff x="1385213" y="1296516"/>
            <a:chExt cx="8808099" cy="53102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4694BE-F4A9-684F-92D0-875CCA32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213" y="1296516"/>
              <a:ext cx="8688178" cy="53102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4234B7-6E9F-E543-83E6-1C1EF25B0FE9}"/>
                </a:ext>
              </a:extLst>
            </p:cNvPr>
            <p:cNvSpPr txBox="1"/>
            <p:nvPr/>
          </p:nvSpPr>
          <p:spPr>
            <a:xfrm>
              <a:off x="9653666" y="6237472"/>
              <a:ext cx="5396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345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A34-07B9-3641-B498-BFF94C0A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36639"/>
          </a:xfrm>
        </p:spPr>
        <p:txBody>
          <a:bodyPr anchor="t"/>
          <a:lstStyle/>
          <a:p>
            <a:r>
              <a:rPr lang="en-US" b="1" dirty="0"/>
              <a:t>the connected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F3CC6-11C4-5B4B-B3CD-CC68BD4A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662" y="1344016"/>
            <a:ext cx="4017590" cy="264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846F1-62D0-5F46-B4B7-AC8AFF4D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0" y="3906915"/>
            <a:ext cx="5462009" cy="295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74B3C-EE63-7341-BD5E-60FCF1CE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13" y="4471271"/>
            <a:ext cx="4182454" cy="2180426"/>
          </a:xfrm>
          <a:prstGeom prst="rect">
            <a:avLst/>
          </a:prstGeom>
        </p:spPr>
      </p:pic>
      <p:pic>
        <p:nvPicPr>
          <p:cNvPr id="18434" name="Picture 2" descr="Pentagon advances domestic drone plan -- Defense Systems">
            <a:extLst>
              <a:ext uri="{FF2B5EF4-FFF2-40B4-BE49-F238E27FC236}">
                <a16:creationId xmlns:a16="http://schemas.microsoft.com/office/drawing/2014/main" id="{0F053745-CC37-CF4D-9B63-27531059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0" y="1320266"/>
            <a:ext cx="5119706" cy="24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3371-6490-A14C-8697-73C4A81F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A rich ecosystem of interlinked 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ECDFD-283F-DC48-B694-BDC470AF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20" y="1176594"/>
            <a:ext cx="7360172" cy="5520129"/>
          </a:xfrm>
          <a:prstGeom prst="rect">
            <a:avLst/>
          </a:prstGeom>
        </p:spPr>
      </p:pic>
      <p:pic>
        <p:nvPicPr>
          <p:cNvPr id="21506" name="Picture 2" descr="Feds Seeking Input on Self-Driving Vehicle Safety Regs">
            <a:extLst>
              <a:ext uri="{FF2B5EF4-FFF2-40B4-BE49-F238E27FC236}">
                <a16:creationId xmlns:a16="http://schemas.microsoft.com/office/drawing/2014/main" id="{B34182E9-AE28-0543-89EB-7943A5B6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993" y="2483526"/>
            <a:ext cx="3466736" cy="189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4AE92-85A1-AE45-8131-2696A94C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36" y="2951397"/>
            <a:ext cx="736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FFEB-511E-4E41-93A3-02F4C8E3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Networked systems</a:t>
            </a:r>
          </a:p>
        </p:txBody>
      </p:sp>
      <p:pic>
        <p:nvPicPr>
          <p:cNvPr id="22530" name="Picture 2" descr="GIGABYTE to Showcase 5G Mobile Edge Computing Server at MWC 2019 | Noticias  - GIGABYTE Argentina">
            <a:extLst>
              <a:ext uri="{FF2B5EF4-FFF2-40B4-BE49-F238E27FC236}">
                <a16:creationId xmlns:a16="http://schemas.microsoft.com/office/drawing/2014/main" id="{89163222-C1AA-DD4E-83B3-E583D467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67944"/>
            <a:ext cx="10160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96994-BDF1-9541-B7F5-739D6388B2D7}"/>
              </a:ext>
            </a:extLst>
          </p:cNvPr>
          <p:cNvSpPr txBox="1"/>
          <p:nvPr/>
        </p:nvSpPr>
        <p:spPr>
          <a:xfrm>
            <a:off x="7020008" y="5324847"/>
            <a:ext cx="4373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system in this ecosystem has different goals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354809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3380-B131-A84E-925A-53B37A2D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9132"/>
          </a:xfrm>
        </p:spPr>
        <p:txBody>
          <a:bodyPr anchor="t"/>
          <a:lstStyle/>
          <a:p>
            <a:r>
              <a:rPr lang="en-US" b="1" dirty="0"/>
              <a:t>Let’s look at an overall system (gadgets)</a:t>
            </a:r>
          </a:p>
        </p:txBody>
      </p:sp>
      <p:pic>
        <p:nvPicPr>
          <p:cNvPr id="19458" name="Picture 2" descr="We offer wholesale #Smartphone Accessories includes a wide range of spare  parts and other components. | Smartphone repair, Iphone parts, Cell phone  repair">
            <a:extLst>
              <a:ext uri="{FF2B5EF4-FFF2-40B4-BE49-F238E27FC236}">
                <a16:creationId xmlns:a16="http://schemas.microsoft.com/office/drawing/2014/main" id="{51EC87FF-5B9E-6A42-A9EC-907F427A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3" y="1603946"/>
            <a:ext cx="6476255" cy="42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Apple Watch Parts Not So Pricey - InformationWeek">
            <a:extLst>
              <a:ext uri="{FF2B5EF4-FFF2-40B4-BE49-F238E27FC236}">
                <a16:creationId xmlns:a16="http://schemas.microsoft.com/office/drawing/2014/main" id="{7ADF1861-5B1C-5949-BF5B-301EA64C6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5287"/>
          <a:stretch/>
        </p:blipFill>
        <p:spPr bwMode="auto">
          <a:xfrm>
            <a:off x="6558785" y="1753847"/>
            <a:ext cx="5052023" cy="4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39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7579-A8C0-324E-9607-C06400DF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9756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Let’s look at an overall system (autonomous cars)</a:t>
            </a:r>
            <a:endParaRPr lang="en-US" dirty="0"/>
          </a:p>
        </p:txBody>
      </p:sp>
      <p:pic>
        <p:nvPicPr>
          <p:cNvPr id="20482" name="Picture 2" descr="How can a computer drive a car (driveless car) ??? Inputs, computations and  outputs The magic of a driveless car (or a cruise missle flyoing towards  its intended target) are accomplished by: Input devices that provide data  for the computer to make decisions ...">
            <a:extLst>
              <a:ext uri="{FF2B5EF4-FFF2-40B4-BE49-F238E27FC236}">
                <a16:creationId xmlns:a16="http://schemas.microsoft.com/office/drawing/2014/main" id="{EDDCEF18-91E0-314B-83F7-96C755EE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" y="1932003"/>
            <a:ext cx="6695116" cy="376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Functional Architecture of Fully Automated Driving Vehicles | Download  Scientific Diagram">
            <a:extLst>
              <a:ext uri="{FF2B5EF4-FFF2-40B4-BE49-F238E27FC236}">
                <a16:creationId xmlns:a16="http://schemas.microsoft.com/office/drawing/2014/main" id="{9482BC35-DB6E-6342-9571-C9A77008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17" y="1819790"/>
            <a:ext cx="4909142" cy="40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0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5DC5-B930-A34B-BAA1-80C5889B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96" y="716378"/>
            <a:ext cx="11610808" cy="1188720"/>
          </a:xfrm>
        </p:spPr>
        <p:txBody>
          <a:bodyPr anchor="t"/>
          <a:lstStyle/>
          <a:p>
            <a:r>
              <a:rPr lang="en-US" b="1" dirty="0"/>
              <a:t>Every computing system is trying to solve problem(s)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8D10FD-9D0C-9646-8AA4-904FE191746C}"/>
              </a:ext>
            </a:extLst>
          </p:cNvPr>
          <p:cNvGrpSpPr/>
          <p:nvPr/>
        </p:nvGrpSpPr>
        <p:grpSpPr>
          <a:xfrm>
            <a:off x="9366436" y="1890876"/>
            <a:ext cx="2047875" cy="3241675"/>
            <a:chOff x="1041477" y="1890876"/>
            <a:chExt cx="2047875" cy="3241675"/>
          </a:xfrm>
        </p:grpSpPr>
        <p:sp>
          <p:nvSpPr>
            <p:cNvPr id="4" name="Text Box 17">
              <a:extLst>
                <a:ext uri="{FF2B5EF4-FFF2-40B4-BE49-F238E27FC236}">
                  <a16:creationId xmlns:a16="http://schemas.microsoft.com/office/drawing/2014/main" id="{71611F15-CACE-314E-86B5-DD64DE7E8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5" name="Text Box 18">
              <a:extLst>
                <a:ext uri="{FF2B5EF4-FFF2-40B4-BE49-F238E27FC236}">
                  <a16:creationId xmlns:a16="http://schemas.microsoft.com/office/drawing/2014/main" id="{8226E429-5753-5642-BBE4-B9C7442149A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6" name="Text Box 19">
              <a:extLst>
                <a:ext uri="{FF2B5EF4-FFF2-40B4-BE49-F238E27FC236}">
                  <a16:creationId xmlns:a16="http://schemas.microsoft.com/office/drawing/2014/main" id="{D3824BD1-4D27-844E-B089-1309BD41F6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7" name="Text Box 20">
              <a:extLst>
                <a:ext uri="{FF2B5EF4-FFF2-40B4-BE49-F238E27FC236}">
                  <a16:creationId xmlns:a16="http://schemas.microsoft.com/office/drawing/2014/main" id="{BD6A60E9-DF24-0443-96EF-72B37956FB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8" name="Text Box 21">
              <a:extLst>
                <a:ext uri="{FF2B5EF4-FFF2-40B4-BE49-F238E27FC236}">
                  <a16:creationId xmlns:a16="http://schemas.microsoft.com/office/drawing/2014/main" id="{2A81591F-BFA0-4444-801D-622F438A7A8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9E36B6B3-FF7C-8D41-8620-310A81D51D3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0" name="Text Box 23">
              <a:extLst>
                <a:ext uri="{FF2B5EF4-FFF2-40B4-BE49-F238E27FC236}">
                  <a16:creationId xmlns:a16="http://schemas.microsoft.com/office/drawing/2014/main" id="{E7F709B9-C66E-C84D-969B-8F982EE87DE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1" name="Text Box 24">
              <a:extLst>
                <a:ext uri="{FF2B5EF4-FFF2-40B4-BE49-F238E27FC236}">
                  <a16:creationId xmlns:a16="http://schemas.microsoft.com/office/drawing/2014/main" id="{39A6ED09-D407-C14A-87F7-5D453BEAEE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C6BF4367-60D4-3442-AA30-22F1C950040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7D9E77-9AE8-AD4D-B27A-56C169FE4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64" y="2484853"/>
            <a:ext cx="8158074" cy="1734514"/>
          </a:xfrm>
        </p:spPr>
        <p:txBody>
          <a:bodyPr anchor="t">
            <a:normAutofit/>
          </a:bodyPr>
          <a:lstStyle/>
          <a:p>
            <a:r>
              <a:rPr lang="en-US" sz="2800" dirty="0"/>
              <a:t>Different systems, different </a:t>
            </a:r>
            <a:r>
              <a:rPr lang="en-US" sz="2800" b="1" i="1" u="sng" dirty="0"/>
              <a:t>problems to solve</a:t>
            </a:r>
          </a:p>
          <a:p>
            <a:r>
              <a:rPr lang="en-US" sz="2800" dirty="0"/>
              <a:t>Different systems, different </a:t>
            </a:r>
            <a:r>
              <a:rPr lang="en-US" sz="2800" b="1" i="1" u="sng" dirty="0"/>
              <a:t>goals to achieve</a:t>
            </a:r>
            <a:endParaRPr 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31682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1A1B-C75A-C248-A6EC-6FD366FD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Architecting computing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3D20-C491-5B43-89EC-C0A292BB3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9635"/>
            <a:ext cx="11029615" cy="4956075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Science and Art of designing computing platforms</a:t>
            </a:r>
            <a:br>
              <a:rPr lang="en-US" sz="2800" dirty="0"/>
            </a:br>
            <a:r>
              <a:rPr lang="en-US" sz="2800" dirty="0"/>
              <a:t>(hardware, interface, system software and programming model)</a:t>
            </a:r>
          </a:p>
          <a:p>
            <a:endParaRPr lang="en-US" sz="2800" dirty="0"/>
          </a:p>
          <a:p>
            <a:r>
              <a:rPr lang="en-US" sz="2800" dirty="0"/>
              <a:t>Achieve a set of design goals</a:t>
            </a:r>
          </a:p>
          <a:p>
            <a:pPr lvl="1"/>
            <a:r>
              <a:rPr lang="en-US" sz="2400" dirty="0"/>
              <a:t>Best possible performance (supercomputers)</a:t>
            </a:r>
          </a:p>
          <a:p>
            <a:pPr lvl="1"/>
            <a:r>
              <a:rPr lang="en-US" sz="2400" dirty="0"/>
              <a:t>Longest battery life/ less power consumption (sensors, wearables)</a:t>
            </a:r>
          </a:p>
          <a:p>
            <a:pPr lvl="1"/>
            <a:r>
              <a:rPr lang="en-US" sz="2400" dirty="0"/>
              <a:t>Small form factor and light weight (Phones, watches, drones)</a:t>
            </a:r>
          </a:p>
          <a:p>
            <a:pPr lvl="1"/>
            <a:r>
              <a:rPr lang="en-US" sz="2400" dirty="0"/>
              <a:t>Good average performance at affordable cost (Laptops, desktops)</a:t>
            </a:r>
          </a:p>
          <a:p>
            <a:pPr lvl="1"/>
            <a:r>
              <a:rPr lang="en-US" sz="2400" dirty="0"/>
              <a:t>Highly reliable systems (autonomous vehicles, medical robots, spaceships)</a:t>
            </a:r>
          </a:p>
          <a:p>
            <a:pPr lvl="1"/>
            <a:r>
              <a:rPr lang="en-US" sz="2400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87485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42F14-10F9-9043-BBED-08956E49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are computers?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83CC53-1121-484E-8010-06AB6D621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156453"/>
              </p:ext>
            </p:extLst>
          </p:nvPr>
        </p:nvGraphicFramePr>
        <p:xfrm>
          <a:off x="578515" y="2040835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50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2239"/>
          </a:xfrm>
        </p:spPr>
        <p:txBody>
          <a:bodyPr anchor="t"/>
          <a:lstStyle/>
          <a:p>
            <a:r>
              <a:rPr lang="en-US" b="1" dirty="0"/>
              <a:t>Components of a computing system - electrons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5B3E0-2627-D244-B361-B5F8087E783D}"/>
              </a:ext>
            </a:extLst>
          </p:cNvPr>
          <p:cNvGrpSpPr/>
          <p:nvPr/>
        </p:nvGrpSpPr>
        <p:grpSpPr>
          <a:xfrm>
            <a:off x="8795763" y="1918330"/>
            <a:ext cx="2047875" cy="3241675"/>
            <a:chOff x="1041477" y="1890876"/>
            <a:chExt cx="2047875" cy="3241675"/>
          </a:xfrm>
        </p:grpSpPr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871FBAE8-B936-9E46-A927-64EA6E80D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C4873965-261F-D844-956B-66853651D55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D3945E9-A528-FC48-9C92-8260B3108F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DDF84FA3-2496-7747-8439-A29F64833E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DD3BE20-834B-8848-B443-8B699AF465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218E3554-62A8-6843-891B-395A7DF5DC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80E2BF37-6364-7A4F-80E2-DEC9DA10695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DAC3E718-5C8D-FF4F-857F-E34011293D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D4C1D383-E7B8-014F-8522-A54C614C6E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E6260-572F-BD41-AE1F-EFE230B4FB50}"/>
              </a:ext>
            </a:extLst>
          </p:cNvPr>
          <p:cNvSpPr/>
          <p:nvPr/>
        </p:nvSpPr>
        <p:spPr>
          <a:xfrm>
            <a:off x="8670274" y="1806766"/>
            <a:ext cx="2280492" cy="151491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41527" y="4788529"/>
            <a:ext cx="2280492" cy="40661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6214B8-812E-2245-8BF1-611D5424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9635"/>
            <a:ext cx="7780609" cy="4956075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Electron</a:t>
            </a:r>
            <a:r>
              <a:rPr lang="en-US" sz="2400" dirty="0"/>
              <a:t>ics is driven by laws of physics</a:t>
            </a:r>
          </a:p>
          <a:p>
            <a:r>
              <a:rPr lang="en-US" sz="2400" dirty="0"/>
              <a:t>Computing systems orchestrate electrons to do tasks</a:t>
            </a:r>
          </a:p>
        </p:txBody>
      </p:sp>
    </p:spTree>
    <p:extLst>
      <p:ext uri="{BB962C8B-B14F-4D97-AF65-F5344CB8AC3E}">
        <p14:creationId xmlns:p14="http://schemas.microsoft.com/office/powerpoint/2010/main" val="2600018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OS Field-Effect Transistor">
            <a:extLst>
              <a:ext uri="{FF2B5EF4-FFF2-40B4-BE49-F238E27FC236}">
                <a16:creationId xmlns:a16="http://schemas.microsoft.com/office/drawing/2014/main" id="{84D628E8-2A5D-DF47-B35E-F8595599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17" y="4011235"/>
            <a:ext cx="3642348" cy="22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2239"/>
          </a:xfrm>
        </p:spPr>
        <p:txBody>
          <a:bodyPr anchor="t"/>
          <a:lstStyle/>
          <a:p>
            <a:r>
              <a:rPr lang="en-US" b="1" dirty="0"/>
              <a:t>Components of a computing system - transistors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5B3E0-2627-D244-B361-B5F8087E783D}"/>
              </a:ext>
            </a:extLst>
          </p:cNvPr>
          <p:cNvGrpSpPr/>
          <p:nvPr/>
        </p:nvGrpSpPr>
        <p:grpSpPr>
          <a:xfrm>
            <a:off x="8795763" y="1918330"/>
            <a:ext cx="2047875" cy="3241675"/>
            <a:chOff x="1041477" y="1890876"/>
            <a:chExt cx="2047875" cy="3241675"/>
          </a:xfrm>
        </p:grpSpPr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871FBAE8-B936-9E46-A927-64EA6E80D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C4873965-261F-D844-956B-66853651D55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D3945E9-A528-FC48-9C92-8260B3108F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DDF84FA3-2496-7747-8439-A29F64833E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DD3BE20-834B-8848-B443-8B699AF465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218E3554-62A8-6843-891B-395A7DF5DC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80E2BF37-6364-7A4F-80E2-DEC9DA10695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DAC3E718-5C8D-FF4F-857F-E34011293D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D4C1D383-E7B8-014F-8522-A54C614C6E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E6260-572F-BD41-AE1F-EFE230B4FB50}"/>
              </a:ext>
            </a:extLst>
          </p:cNvPr>
          <p:cNvSpPr/>
          <p:nvPr/>
        </p:nvSpPr>
        <p:spPr>
          <a:xfrm>
            <a:off x="8670274" y="1806766"/>
            <a:ext cx="2280492" cy="151491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70274" y="4399373"/>
            <a:ext cx="2280492" cy="40661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6214B8-812E-2245-8BF1-611D5424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9635"/>
            <a:ext cx="7780609" cy="4956075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Transistors</a:t>
            </a:r>
            <a:r>
              <a:rPr lang="en-US" sz="2400" dirty="0"/>
              <a:t> control flow of electrons</a:t>
            </a:r>
          </a:p>
          <a:p>
            <a:r>
              <a:rPr lang="en-US" sz="2400" dirty="0"/>
              <a:t>Transistors act as switches in digital systems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1/0</a:t>
            </a:r>
          </a:p>
          <a:p>
            <a:r>
              <a:rPr lang="en-US" sz="2400" dirty="0"/>
              <a:t>Semiconductor physics deals with design of transistors</a:t>
            </a:r>
          </a:p>
          <a:p>
            <a:r>
              <a:rPr lang="en-US" sz="2400" dirty="0"/>
              <a:t>More the number of transistors, more powerful is the computing system</a:t>
            </a:r>
          </a:p>
          <a:p>
            <a:pPr lvl="1"/>
            <a:r>
              <a:rPr lang="en-US" sz="2200" dirty="0"/>
              <a:t>Also, more area and power</a:t>
            </a:r>
          </a:p>
          <a:p>
            <a:r>
              <a:rPr lang="en-US" sz="2400" dirty="0"/>
              <a:t>Over years, transistors </a:t>
            </a:r>
            <a:br>
              <a:rPr lang="en-US" sz="2400" dirty="0"/>
            </a:br>
            <a:r>
              <a:rPr lang="en-US" sz="2400" dirty="0"/>
              <a:t>have become smaller</a:t>
            </a:r>
          </a:p>
          <a:p>
            <a:pPr lvl="1"/>
            <a:r>
              <a:rPr lang="en-US" sz="2200" dirty="0"/>
              <a:t>Same area – more transistors</a:t>
            </a:r>
          </a:p>
          <a:p>
            <a:pPr lvl="1"/>
            <a:r>
              <a:rPr lang="en-US" sz="2200" dirty="0"/>
              <a:t>Reduced power </a:t>
            </a:r>
          </a:p>
        </p:txBody>
      </p:sp>
      <p:pic>
        <p:nvPicPr>
          <p:cNvPr id="7172" name="Picture 4" descr="Moore's law-tech investing, 2020 fall off | Fun science, Science ...">
            <a:extLst>
              <a:ext uri="{FF2B5EF4-FFF2-40B4-BE49-F238E27FC236}">
                <a16:creationId xmlns:a16="http://schemas.microsoft.com/office/drawing/2014/main" id="{8F050785-0129-CA4A-8278-2A72A921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42" y="3124204"/>
            <a:ext cx="3663493" cy="33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1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2239"/>
          </a:xfrm>
        </p:spPr>
        <p:txBody>
          <a:bodyPr anchor="t"/>
          <a:lstStyle/>
          <a:p>
            <a:r>
              <a:rPr lang="en-US" b="1" dirty="0"/>
              <a:t>Components of a computing system – Logic gates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5B3E0-2627-D244-B361-B5F8087E783D}"/>
              </a:ext>
            </a:extLst>
          </p:cNvPr>
          <p:cNvGrpSpPr/>
          <p:nvPr/>
        </p:nvGrpSpPr>
        <p:grpSpPr>
          <a:xfrm>
            <a:off x="8795763" y="1918330"/>
            <a:ext cx="2047875" cy="3241675"/>
            <a:chOff x="1041477" y="1890876"/>
            <a:chExt cx="2047875" cy="3241675"/>
          </a:xfrm>
        </p:grpSpPr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871FBAE8-B936-9E46-A927-64EA6E80D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C4873965-261F-D844-956B-66853651D55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D3945E9-A528-FC48-9C92-8260B3108F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DDF84FA3-2496-7747-8439-A29F64833E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DD3BE20-834B-8848-B443-8B699AF465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218E3554-62A8-6843-891B-395A7DF5DC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80E2BF37-6364-7A4F-80E2-DEC9DA10695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DAC3E718-5C8D-FF4F-857F-E34011293D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D4C1D383-E7B8-014F-8522-A54C614C6E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E6260-572F-BD41-AE1F-EFE230B4FB50}"/>
              </a:ext>
            </a:extLst>
          </p:cNvPr>
          <p:cNvSpPr/>
          <p:nvPr/>
        </p:nvSpPr>
        <p:spPr>
          <a:xfrm>
            <a:off x="8670274" y="1806766"/>
            <a:ext cx="2280492" cy="151491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77073" y="4053517"/>
            <a:ext cx="2280492" cy="40661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6214B8-812E-2245-8BF1-611D5424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44257"/>
            <a:ext cx="7970393" cy="5192002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Logic gates</a:t>
            </a:r>
            <a:r>
              <a:rPr lang="en-US" sz="2400" dirty="0"/>
              <a:t> are the building blocks of digital systems</a:t>
            </a:r>
          </a:p>
          <a:p>
            <a:r>
              <a:rPr lang="en-US" sz="2400" dirty="0"/>
              <a:t>Multiple transistors are combined to build logic gates</a:t>
            </a:r>
          </a:p>
          <a:p>
            <a:r>
              <a:rPr lang="en-US" sz="2400" dirty="0"/>
              <a:t>Examples: AND, OR, NOT, XOR</a:t>
            </a:r>
            <a:endParaRPr lang="en-US" sz="2200" dirty="0"/>
          </a:p>
        </p:txBody>
      </p:sp>
      <p:pic>
        <p:nvPicPr>
          <p:cNvPr id="8194" name="Picture 2" descr="Logic Gates Instrumentation Tools">
            <a:extLst>
              <a:ext uri="{FF2B5EF4-FFF2-40B4-BE49-F238E27FC236}">
                <a16:creationId xmlns:a16="http://schemas.microsoft.com/office/drawing/2014/main" id="{049A1BB2-3B14-2B45-B584-50D9B704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" r="11157"/>
          <a:stretch/>
        </p:blipFill>
        <p:spPr bwMode="auto">
          <a:xfrm>
            <a:off x="2500829" y="3068369"/>
            <a:ext cx="4833119" cy="347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485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10" y="698903"/>
            <a:ext cx="11350979" cy="86223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Components of a Computing system – micro-architecture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5B3E0-2627-D244-B361-B5F8087E783D}"/>
              </a:ext>
            </a:extLst>
          </p:cNvPr>
          <p:cNvGrpSpPr/>
          <p:nvPr/>
        </p:nvGrpSpPr>
        <p:grpSpPr>
          <a:xfrm>
            <a:off x="8795763" y="1918330"/>
            <a:ext cx="2047875" cy="3241675"/>
            <a:chOff x="1041477" y="1890876"/>
            <a:chExt cx="2047875" cy="3241675"/>
          </a:xfrm>
        </p:grpSpPr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871FBAE8-B936-9E46-A927-64EA6E80D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C4873965-261F-D844-956B-66853651D55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D3945E9-A528-FC48-9C92-8260B3108F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DDF84FA3-2496-7747-8439-A29F64833E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DD3BE20-834B-8848-B443-8B699AF465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218E3554-62A8-6843-891B-395A7DF5DCB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80E2BF37-6364-7A4F-80E2-DEC9DA10695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DAC3E718-5C8D-FF4F-857F-E34011293D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D4C1D383-E7B8-014F-8522-A54C614C6E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E6260-572F-BD41-AE1F-EFE230B4FB50}"/>
              </a:ext>
            </a:extLst>
          </p:cNvPr>
          <p:cNvSpPr/>
          <p:nvPr/>
        </p:nvSpPr>
        <p:spPr>
          <a:xfrm>
            <a:off x="8670274" y="1806766"/>
            <a:ext cx="2280492" cy="151491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77073" y="3677060"/>
            <a:ext cx="2280492" cy="40661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6214B8-812E-2245-8BF1-611D5424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16" y="1400148"/>
            <a:ext cx="7970393" cy="637083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The Von Neumann Model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05361-A73D-E74B-BD46-248764DC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6" y="1993164"/>
            <a:ext cx="7673618" cy="46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ow to Read and Understand a CPU Die | GamersNexus - Gaming PC ...">
            <a:extLst>
              <a:ext uri="{FF2B5EF4-FFF2-40B4-BE49-F238E27FC236}">
                <a16:creationId xmlns:a16="http://schemas.microsoft.com/office/drawing/2014/main" id="{2DFAF616-9D79-034D-BCC6-C921D767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51" y="4012647"/>
            <a:ext cx="4166470" cy="27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30" y="706482"/>
            <a:ext cx="11410939" cy="86223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Components of a computing system – micro-architecture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6214B8-812E-2245-8BF1-611D5424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16" y="1400148"/>
            <a:ext cx="7970393" cy="637083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The Von Neumann Model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05361-A73D-E74B-BD46-248764DC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6" y="1993164"/>
            <a:ext cx="7673618" cy="46969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2738980" y="3654466"/>
            <a:ext cx="3254195" cy="30025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What is DIMM?">
            <a:extLst>
              <a:ext uri="{FF2B5EF4-FFF2-40B4-BE49-F238E27FC236}">
                <a16:creationId xmlns:a16="http://schemas.microsoft.com/office/drawing/2014/main" id="{3B7D16B8-CF4D-FE43-BF29-14ED2796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29" y="1400148"/>
            <a:ext cx="3953463" cy="18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EC26A3-630A-3545-BE7D-3BF3CFD436F7}"/>
              </a:ext>
            </a:extLst>
          </p:cNvPr>
          <p:cNvSpPr/>
          <p:nvPr/>
        </p:nvSpPr>
        <p:spPr>
          <a:xfrm>
            <a:off x="2815179" y="2006516"/>
            <a:ext cx="3101795" cy="13515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ow to Read and Understand a CPU Die | GamersNexus - Gaming PC ...">
            <a:extLst>
              <a:ext uri="{FF2B5EF4-FFF2-40B4-BE49-F238E27FC236}">
                <a16:creationId xmlns:a16="http://schemas.microsoft.com/office/drawing/2014/main" id="{2DFAF616-9D79-034D-BCC6-C921D7670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13817" r="17073"/>
          <a:stretch/>
        </p:blipFill>
        <p:spPr bwMode="auto">
          <a:xfrm>
            <a:off x="8383979" y="4406503"/>
            <a:ext cx="2909456" cy="25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30" y="706482"/>
            <a:ext cx="11410939" cy="862239"/>
          </a:xfrm>
        </p:spPr>
        <p:txBody>
          <a:bodyPr anchor="t">
            <a:normAutofit/>
          </a:bodyPr>
          <a:lstStyle/>
          <a:p>
            <a:r>
              <a:rPr lang="en-US" b="1" dirty="0"/>
              <a:t>Different flavors of processing 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05361-A73D-E74B-BD46-248764DC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37" y="1272870"/>
            <a:ext cx="4959463" cy="30356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76642" y="2315688"/>
            <a:ext cx="2082401" cy="199281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F8C957-EDB0-9146-9544-7B205E6C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4257"/>
            <a:ext cx="6980292" cy="5192002"/>
          </a:xfrm>
        </p:spPr>
        <p:txBody>
          <a:bodyPr anchor="t">
            <a:normAutofit/>
          </a:bodyPr>
          <a:lstStyle/>
          <a:p>
            <a:r>
              <a:rPr lang="en-US" sz="2800" b="1" u="sng" dirty="0" err="1"/>
              <a:t>Arithmatic</a:t>
            </a:r>
            <a:r>
              <a:rPr lang="en-US" sz="2800" b="1" u="sng" dirty="0"/>
              <a:t> and Logic Unit + Registers</a:t>
            </a:r>
            <a:endParaRPr lang="en-US" sz="2800" dirty="0"/>
          </a:p>
          <a:p>
            <a:pPr lvl="1"/>
            <a:r>
              <a:rPr lang="en-US" sz="2400" dirty="0"/>
              <a:t>Single or multiple cores in a system</a:t>
            </a:r>
          </a:p>
          <a:p>
            <a:pPr lvl="1"/>
            <a:r>
              <a:rPr lang="en-US" sz="2400" dirty="0"/>
              <a:t>Each core – several processing elements</a:t>
            </a:r>
          </a:p>
          <a:p>
            <a:pPr lvl="1"/>
            <a:r>
              <a:rPr lang="en-US" sz="2400" dirty="0"/>
              <a:t>Different types of cores – </a:t>
            </a:r>
          </a:p>
          <a:p>
            <a:pPr lvl="2"/>
            <a:r>
              <a:rPr lang="en-US" sz="2000" dirty="0"/>
              <a:t>Fast, High energy consumption</a:t>
            </a:r>
          </a:p>
          <a:p>
            <a:pPr lvl="2"/>
            <a:r>
              <a:rPr lang="en-US" sz="2000" dirty="0"/>
              <a:t>Slow, energy efficient</a:t>
            </a:r>
          </a:p>
          <a:p>
            <a:pPr lvl="2"/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68D01-F1A5-F048-91C6-CD79E8FEEF4A}"/>
              </a:ext>
            </a:extLst>
          </p:cNvPr>
          <p:cNvSpPr/>
          <p:nvPr/>
        </p:nvSpPr>
        <p:spPr>
          <a:xfrm>
            <a:off x="8567785" y="4944459"/>
            <a:ext cx="789971" cy="12070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870F9-84C5-EB4F-AAFC-41BE8A391B5B}"/>
              </a:ext>
            </a:extLst>
          </p:cNvPr>
          <p:cNvSpPr/>
          <p:nvPr/>
        </p:nvSpPr>
        <p:spPr>
          <a:xfrm>
            <a:off x="10364057" y="4944459"/>
            <a:ext cx="789971" cy="12070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7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E1D9-268A-F842-ABE7-FD2ADD9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30" y="706482"/>
            <a:ext cx="11410939" cy="862239"/>
          </a:xfrm>
        </p:spPr>
        <p:txBody>
          <a:bodyPr anchor="t">
            <a:normAutofit/>
          </a:bodyPr>
          <a:lstStyle/>
          <a:p>
            <a:r>
              <a:rPr lang="en-US" b="1" dirty="0"/>
              <a:t>Different flavors of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05361-A73D-E74B-BD46-248764DC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537" y="1272870"/>
            <a:ext cx="4959463" cy="30356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A9A100-ABE1-214A-B59C-DCB1A44EA6BB}"/>
              </a:ext>
            </a:extLst>
          </p:cNvPr>
          <p:cNvSpPr/>
          <p:nvPr/>
        </p:nvSpPr>
        <p:spPr>
          <a:xfrm>
            <a:off x="8676641" y="1272870"/>
            <a:ext cx="2082401" cy="8622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F8C957-EDB0-9146-9544-7B205E6C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4257"/>
            <a:ext cx="6544004" cy="5192002"/>
          </a:xfrm>
        </p:spPr>
        <p:txBody>
          <a:bodyPr anchor="t">
            <a:normAutofit/>
          </a:bodyPr>
          <a:lstStyle/>
          <a:p>
            <a:r>
              <a:rPr lang="en-US" sz="2400" b="1" u="sng" dirty="0"/>
              <a:t>Caches + Main Memory + Storage</a:t>
            </a:r>
            <a:endParaRPr lang="en-US" sz="2400" dirty="0"/>
          </a:p>
          <a:p>
            <a:pPr lvl="1"/>
            <a:r>
              <a:rPr lang="en-US" sz="2000" dirty="0"/>
              <a:t>Caches – Smaller, faster on-chip memory, temporary</a:t>
            </a:r>
          </a:p>
          <a:p>
            <a:pPr lvl="1"/>
            <a:r>
              <a:rPr lang="en-US" sz="2000" dirty="0"/>
              <a:t>Main Memory – Bigger, moderately fast, off-chip,</a:t>
            </a:r>
            <a:br>
              <a:rPr lang="en-US" sz="2000" dirty="0"/>
            </a:br>
            <a:r>
              <a:rPr lang="en-US" sz="2000" dirty="0"/>
              <a:t>				 temporary/persistent</a:t>
            </a:r>
          </a:p>
          <a:p>
            <a:pPr lvl="1"/>
            <a:r>
              <a:rPr lang="en-US" sz="2000" dirty="0"/>
              <a:t>Storage – Biggest, slowest, off-chip, persistent</a:t>
            </a:r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29698" name="Picture 2" descr="Figure 1 from Joins in a heterogeneous memory hierarchy: exploiting  high-bandwidth memory | Semantic Scholar">
            <a:extLst>
              <a:ext uri="{FF2B5EF4-FFF2-40B4-BE49-F238E27FC236}">
                <a16:creationId xmlns:a16="http://schemas.microsoft.com/office/drawing/2014/main" id="{F4A511E7-3C41-DC42-B933-78637292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" y="3894501"/>
            <a:ext cx="4136271" cy="26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Read and Understand a CPU Die | GamersNexus - Gaming PC ...">
            <a:extLst>
              <a:ext uri="{FF2B5EF4-FFF2-40B4-BE49-F238E27FC236}">
                <a16:creationId xmlns:a16="http://schemas.microsoft.com/office/drawing/2014/main" id="{545A27BE-3207-9245-B3F2-7E0F9F2E6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13817" r="17073"/>
          <a:stretch/>
        </p:blipFill>
        <p:spPr bwMode="auto">
          <a:xfrm>
            <a:off x="9146195" y="4322800"/>
            <a:ext cx="2909456" cy="25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BD2E68-D366-C648-80A4-32D0BA735B9D}"/>
              </a:ext>
            </a:extLst>
          </p:cNvPr>
          <p:cNvSpPr/>
          <p:nvPr/>
        </p:nvSpPr>
        <p:spPr>
          <a:xfrm>
            <a:off x="10070273" y="4874886"/>
            <a:ext cx="1021278" cy="14784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What is DIMM?">
            <a:extLst>
              <a:ext uri="{FF2B5EF4-FFF2-40B4-BE49-F238E27FC236}">
                <a16:creationId xmlns:a16="http://schemas.microsoft.com/office/drawing/2014/main" id="{50CA3ABE-ED97-DE43-AD21-14322F90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08" y="5009245"/>
            <a:ext cx="2705373" cy="120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WD Blue 1TB Internal SATA Hard Drive for Desktops (OEM/Bare Drive) WD10EZEX  - Best Buy">
            <a:extLst>
              <a:ext uri="{FF2B5EF4-FFF2-40B4-BE49-F238E27FC236}">
                <a16:creationId xmlns:a16="http://schemas.microsoft.com/office/drawing/2014/main" id="{8B1287B1-57BA-0C44-BE74-C0043408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18" y="4739187"/>
            <a:ext cx="1841081" cy="18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3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3274-1901-C448-9518-9372C104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goals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6F3101-BBC4-914F-B826-2864A99B8905}"/>
              </a:ext>
            </a:extLst>
          </p:cNvPr>
          <p:cNvGrpSpPr/>
          <p:nvPr/>
        </p:nvGrpSpPr>
        <p:grpSpPr>
          <a:xfrm>
            <a:off x="7708134" y="1354355"/>
            <a:ext cx="3902674" cy="4816629"/>
            <a:chOff x="7341358" y="1890876"/>
            <a:chExt cx="3902674" cy="48166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C45DF3-6DD3-444E-8137-99CBD32B6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042"/>
            <a:stretch/>
          </p:blipFill>
          <p:spPr>
            <a:xfrm>
              <a:off x="7401318" y="1890876"/>
              <a:ext cx="3752328" cy="26061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76B026-7E69-5646-A185-9F3EE5D82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16"/>
            <a:stretch/>
          </p:blipFill>
          <p:spPr>
            <a:xfrm>
              <a:off x="7341358" y="4391286"/>
              <a:ext cx="3902674" cy="2316219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AACD91-D1F5-184C-B0A4-89A3C9C6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3760"/>
            <a:ext cx="7970393" cy="51920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u="sng" dirty="0" err="1"/>
              <a:t>Temperatur</a:t>
            </a:r>
            <a:r>
              <a:rPr lang="en-US" sz="2400" b="1" u="sng" dirty="0"/>
              <a:t> Sensor</a:t>
            </a:r>
          </a:p>
          <a:p>
            <a:r>
              <a:rPr lang="en-US" sz="2400" dirty="0"/>
              <a:t>Very Lightweight processor</a:t>
            </a:r>
          </a:p>
          <a:p>
            <a:r>
              <a:rPr lang="en-US" sz="2400" dirty="0"/>
              <a:t>Few thousand transistors</a:t>
            </a:r>
          </a:p>
          <a:p>
            <a:r>
              <a:rPr lang="en-US" sz="2200" dirty="0"/>
              <a:t>Area – 0.09mm</a:t>
            </a:r>
            <a:r>
              <a:rPr lang="en-US" sz="2200" baseline="30000" dirty="0"/>
              <a:t>2 </a:t>
            </a:r>
            <a:r>
              <a:rPr lang="en-US" sz="2200" dirty="0"/>
              <a:t>(180nm technology)</a:t>
            </a:r>
          </a:p>
          <a:p>
            <a:r>
              <a:rPr lang="en-US" sz="2200" dirty="0"/>
              <a:t>Power – 71nW</a:t>
            </a:r>
          </a:p>
          <a:p>
            <a:r>
              <a:rPr lang="en-US" sz="2200" dirty="0"/>
              <a:t>Memory – Few 10s of kilobytes (KBs)</a:t>
            </a:r>
          </a:p>
        </p:txBody>
      </p:sp>
    </p:spTree>
    <p:extLst>
      <p:ext uri="{BB962C8B-B14F-4D97-AF65-F5344CB8AC3E}">
        <p14:creationId xmlns:p14="http://schemas.microsoft.com/office/powerpoint/2010/main" val="1770052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15B6-7812-6245-9F3F-4AEB1A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goals</a:t>
            </a:r>
          </a:p>
        </p:txBody>
      </p:sp>
      <p:pic>
        <p:nvPicPr>
          <p:cNvPr id="12290" name="Picture 2" descr="Raspberry Pi 4 with Quad-core Cortex-A72 SoC, dual-band Wi-Fi ...">
            <a:extLst>
              <a:ext uri="{FF2B5EF4-FFF2-40B4-BE49-F238E27FC236}">
                <a16:creationId xmlns:a16="http://schemas.microsoft.com/office/drawing/2014/main" id="{EC37C67F-B91E-9A45-A73A-B39006A3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3" r="28035"/>
          <a:stretch/>
        </p:blipFill>
        <p:spPr bwMode="auto">
          <a:xfrm>
            <a:off x="8904468" y="1296516"/>
            <a:ext cx="2353456" cy="44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10101-0112-0D47-B483-507306FB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3760"/>
            <a:ext cx="7970393" cy="51920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Raspberry Pi</a:t>
            </a:r>
          </a:p>
          <a:p>
            <a:r>
              <a:rPr lang="en-US" sz="2400" dirty="0"/>
              <a:t>Lightweight processor</a:t>
            </a:r>
          </a:p>
          <a:p>
            <a:r>
              <a:rPr lang="en-US" sz="2400" dirty="0"/>
              <a:t>~250 million transistors</a:t>
            </a:r>
          </a:p>
          <a:p>
            <a:r>
              <a:rPr lang="en-US" sz="2400" dirty="0"/>
              <a:t>Area – ~50mm</a:t>
            </a:r>
            <a:r>
              <a:rPr lang="en-US" sz="2400" baseline="30000" dirty="0"/>
              <a:t>2</a:t>
            </a:r>
            <a:r>
              <a:rPr lang="en-US" sz="2400" dirty="0"/>
              <a:t> (40nm technology)</a:t>
            </a:r>
          </a:p>
          <a:p>
            <a:r>
              <a:rPr lang="en-US" sz="2400" dirty="0"/>
              <a:t>Power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1-2</a:t>
            </a:r>
            <a:r>
              <a:rPr lang="en-US" sz="2400" dirty="0"/>
              <a:t>W</a:t>
            </a:r>
          </a:p>
          <a:p>
            <a:r>
              <a:rPr lang="en-US" sz="2400" dirty="0"/>
              <a:t>Memory – Few gigabytes (GBs) of memory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363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15B6-7812-6245-9F3F-4AEB1A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10101-0112-0D47-B483-507306FB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3760"/>
            <a:ext cx="7970393" cy="51920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Intel Tiger Lake</a:t>
            </a:r>
          </a:p>
          <a:p>
            <a:r>
              <a:rPr lang="en-US" sz="2000" dirty="0"/>
              <a:t>Mobile processor</a:t>
            </a:r>
          </a:p>
          <a:p>
            <a:r>
              <a:rPr lang="en-US" sz="2000" dirty="0"/>
              <a:t>&gt;10 billion transistors </a:t>
            </a:r>
          </a:p>
          <a:p>
            <a:r>
              <a:rPr lang="en-US" sz="2000" dirty="0"/>
              <a:t>Area – ~150mm</a:t>
            </a:r>
            <a:r>
              <a:rPr lang="en-US" sz="2000" baseline="30000" dirty="0"/>
              <a:t>2</a:t>
            </a:r>
            <a:r>
              <a:rPr lang="en-US" sz="2000" dirty="0"/>
              <a:t> (10nm technology)</a:t>
            </a:r>
          </a:p>
          <a:p>
            <a:r>
              <a:rPr lang="en-US" sz="2000" dirty="0"/>
              <a:t>Power –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000" dirty="0"/>
              <a:t>W</a:t>
            </a:r>
          </a:p>
          <a:p>
            <a:r>
              <a:rPr lang="en-US" sz="2000" dirty="0"/>
              <a:t>Memory – 10s of MBs of ultra-fast memory</a:t>
            </a:r>
            <a:br>
              <a:rPr lang="en-US" sz="2000" dirty="0"/>
            </a:br>
            <a:r>
              <a:rPr lang="en-US" sz="2000" dirty="0"/>
              <a:t>                 10s of GBs of slower memory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1D00D-30FE-D34D-AF8B-F1529292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838" y="1043799"/>
            <a:ext cx="2928719" cy="2840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044-8E5E-A147-9578-6992D9500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"/>
          <a:stretch/>
        </p:blipFill>
        <p:spPr>
          <a:xfrm>
            <a:off x="5791516" y="3884304"/>
            <a:ext cx="6262643" cy="24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7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6F3EA-EEEA-0D4A-9EA2-D1279D8E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do we need computers?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F34CC-D994-4AD5-8241-0953D2017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588640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261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parsity Augments AI Acceleration on Nvidia's A100 GPU ...">
            <a:extLst>
              <a:ext uri="{FF2B5EF4-FFF2-40B4-BE49-F238E27FC236}">
                <a16:creationId xmlns:a16="http://schemas.microsoft.com/office/drawing/2014/main" id="{1C61BF21-0E0E-C941-9A12-AA59F8B06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r="5524"/>
          <a:stretch/>
        </p:blipFill>
        <p:spPr bwMode="auto">
          <a:xfrm>
            <a:off x="7691893" y="3774418"/>
            <a:ext cx="4104480" cy="319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DB15B6-7812-6245-9F3F-4AEB1A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10101-0112-0D47-B483-507306FB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3760"/>
            <a:ext cx="7970393" cy="51920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NVIDIA A100 GPU</a:t>
            </a:r>
          </a:p>
          <a:p>
            <a:r>
              <a:rPr lang="en-US" sz="2400" dirty="0"/>
              <a:t>Used for graphics and AI training</a:t>
            </a:r>
          </a:p>
          <a:p>
            <a:r>
              <a:rPr lang="en-US" sz="2400" dirty="0"/>
              <a:t>&gt;54 billion transistors </a:t>
            </a:r>
          </a:p>
          <a:p>
            <a:r>
              <a:rPr lang="en-US" sz="2400" dirty="0"/>
              <a:t>Area – ~800mm</a:t>
            </a:r>
            <a:r>
              <a:rPr lang="en-US" sz="2400" baseline="30000" dirty="0"/>
              <a:t>2</a:t>
            </a:r>
            <a:r>
              <a:rPr lang="en-US" sz="2400" dirty="0"/>
              <a:t> (7nm technology)</a:t>
            </a:r>
          </a:p>
          <a:p>
            <a:r>
              <a:rPr lang="en-US" sz="2400" dirty="0"/>
              <a:t>Power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400" dirty="0"/>
              <a:t>W</a:t>
            </a:r>
          </a:p>
          <a:p>
            <a:r>
              <a:rPr lang="en-US" sz="2400" dirty="0"/>
              <a:t>Memory – 100s of MBs of ultra-fast memory</a:t>
            </a:r>
            <a:br>
              <a:rPr lang="en-US" sz="2400" dirty="0"/>
            </a:br>
            <a:r>
              <a:rPr lang="en-US" sz="2400" dirty="0"/>
              <a:t>                100s of GBs of fast memory</a:t>
            </a:r>
            <a:br>
              <a:rPr lang="en-US" sz="2400" dirty="0"/>
            </a:br>
            <a:r>
              <a:rPr lang="en-US" sz="2400" dirty="0"/>
              <a:t>                 TBs of slower memory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5362" name="Picture 2" descr="NVIDIA A100 | NVIDIA">
            <a:extLst>
              <a:ext uri="{FF2B5EF4-FFF2-40B4-BE49-F238E27FC236}">
                <a16:creationId xmlns:a16="http://schemas.microsoft.com/office/drawing/2014/main" id="{7DBB5B7C-4250-9847-8ED3-6ADF84FC6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4" t="15004" r="23784" b="13514"/>
          <a:stretch/>
        </p:blipFill>
        <p:spPr bwMode="auto">
          <a:xfrm>
            <a:off x="8135450" y="1298613"/>
            <a:ext cx="3217365" cy="247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4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15B6-7812-6245-9F3F-4AEB1A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10101-0112-0D47-B483-507306FB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3760"/>
            <a:ext cx="7970393" cy="51920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u="sng" dirty="0" err="1"/>
              <a:t>Cerebras</a:t>
            </a:r>
            <a:r>
              <a:rPr lang="en-US" sz="2400" b="1" u="sng" dirty="0"/>
              <a:t> </a:t>
            </a:r>
            <a:r>
              <a:rPr lang="en-US" sz="2400" b="1" u="sng" dirty="0" err="1"/>
              <a:t>Waferscale</a:t>
            </a:r>
            <a:r>
              <a:rPr lang="en-US" sz="2400" b="1" u="sng" dirty="0"/>
              <a:t> System</a:t>
            </a:r>
          </a:p>
          <a:p>
            <a:r>
              <a:rPr lang="en-US" sz="2400" dirty="0"/>
              <a:t>Used for AI training and inference</a:t>
            </a:r>
          </a:p>
          <a:p>
            <a:r>
              <a:rPr lang="en-US" sz="2400" dirty="0"/>
              <a:t>&gt;2 trillion transistors </a:t>
            </a:r>
          </a:p>
          <a:p>
            <a:r>
              <a:rPr lang="en-US" sz="2400" dirty="0"/>
              <a:t>Area – ~46000mm</a:t>
            </a:r>
            <a:r>
              <a:rPr lang="en-US" sz="2400" baseline="30000" dirty="0"/>
              <a:t>2</a:t>
            </a:r>
            <a:r>
              <a:rPr lang="en-US" sz="2400" dirty="0"/>
              <a:t> (7nm technology)</a:t>
            </a:r>
          </a:p>
          <a:p>
            <a:r>
              <a:rPr lang="en-US" sz="2400" dirty="0"/>
              <a:t>Power –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20KW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Memory – 10s of GBs of ultra-fast memory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6C5E8-7E70-AA40-BF58-8A97293B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13333"/>
          <a:stretch/>
        </p:blipFill>
        <p:spPr>
          <a:xfrm>
            <a:off x="6408800" y="1546352"/>
            <a:ext cx="5202008" cy="5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9E61-A49A-7E45-B0BD-CDA6204E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constraints</a:t>
            </a:r>
            <a:br>
              <a:rPr lang="en-US" b="1" dirty="0"/>
            </a:br>
            <a:r>
              <a:rPr lang="en-US" b="1" dirty="0"/>
              <a:t>(Power)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32EC3-5DA4-C846-81EF-D5C1E783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2"/>
          <a:stretch/>
        </p:blipFill>
        <p:spPr>
          <a:xfrm>
            <a:off x="581192" y="2143593"/>
            <a:ext cx="2329464" cy="3813634"/>
          </a:xfrm>
          <a:prstGeom prst="rect">
            <a:avLst/>
          </a:prstGeom>
        </p:spPr>
      </p:pic>
      <p:pic>
        <p:nvPicPr>
          <p:cNvPr id="8" name="Picture 2" descr="Sierra (supercomputer) - Wikipedia">
            <a:extLst>
              <a:ext uri="{FF2B5EF4-FFF2-40B4-BE49-F238E27FC236}">
                <a16:creationId xmlns:a16="http://schemas.microsoft.com/office/drawing/2014/main" id="{39C31582-5130-D34A-A0BA-2623573D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86" y="1937785"/>
            <a:ext cx="4191204" cy="27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92A96CB9-679B-9648-BA1D-C80CE3389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6" t="40437" r="36476" b="38142"/>
          <a:stretch/>
        </p:blipFill>
        <p:spPr bwMode="auto">
          <a:xfrm>
            <a:off x="2630374" y="2143593"/>
            <a:ext cx="128575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Drax power plant to stop burning coal, with loss of 230 jobs | Business |  The Guardian">
            <a:extLst>
              <a:ext uri="{FF2B5EF4-FFF2-40B4-BE49-F238E27FC236}">
                <a16:creationId xmlns:a16="http://schemas.microsoft.com/office/drawing/2014/main" id="{222594FF-508A-114B-8387-995B07AA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602" y="2143593"/>
            <a:ext cx="3190497" cy="239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83A14-2DE7-0146-9483-C983158B8136}"/>
              </a:ext>
            </a:extLst>
          </p:cNvPr>
          <p:cNvSpPr txBox="1"/>
          <p:nvPr/>
        </p:nvSpPr>
        <p:spPr>
          <a:xfrm>
            <a:off x="2875404" y="5577631"/>
            <a:ext cx="9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difference between the design goals of these two systems?</a:t>
            </a:r>
          </a:p>
        </p:txBody>
      </p:sp>
    </p:spTree>
    <p:extLst>
      <p:ext uri="{BB962C8B-B14F-4D97-AF65-F5344CB8AC3E}">
        <p14:creationId xmlns:p14="http://schemas.microsoft.com/office/powerpoint/2010/main" val="2707236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9E61-A49A-7E45-B0BD-CDA6204E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constraints</a:t>
            </a:r>
            <a:br>
              <a:rPr lang="en-US" b="1" dirty="0"/>
            </a:br>
            <a:r>
              <a:rPr lang="en-US" b="1" dirty="0"/>
              <a:t>(Form Factor and WEIGHT)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318C9-23C1-5045-9608-9D07ECBD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2" y="4395251"/>
            <a:ext cx="1566036" cy="1962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0F5BA-4B84-9E47-BFAC-9273A3D6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85" y="1520318"/>
            <a:ext cx="3127004" cy="2111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9036C-EEFD-704A-8D78-015F323F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76" y="2076462"/>
            <a:ext cx="2381703" cy="1962044"/>
          </a:xfrm>
          <a:prstGeom prst="rect">
            <a:avLst/>
          </a:prstGeom>
        </p:spPr>
      </p:pic>
      <p:pic>
        <p:nvPicPr>
          <p:cNvPr id="31748" name="Picture 4" descr="Amazon.com: TORRAS Slim Fit iPhone Xs Case/iPhone X Case, Hard Plastic PC  Super Thin Mobile Phone Cover Case with Matte Finish Coating Grip  Compatible with iPhone X/iPhone Xs 5.8 inch, Black">
            <a:extLst>
              <a:ext uri="{FF2B5EF4-FFF2-40B4-BE49-F238E27FC236}">
                <a16:creationId xmlns:a16="http://schemas.microsoft.com/office/drawing/2014/main" id="{7F71978B-0E16-0B41-82E8-0EEDF7AC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94" y="2213453"/>
            <a:ext cx="3688972" cy="36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ell G5 Desktop Review: Dorm Room Desktop Gaming Done Right | Digital Trends">
            <a:extLst>
              <a:ext uri="{FF2B5EF4-FFF2-40B4-BE49-F238E27FC236}">
                <a16:creationId xmlns:a16="http://schemas.microsoft.com/office/drawing/2014/main" id="{9F314E82-5FD6-F74E-984A-76B2027B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19" y="3850452"/>
            <a:ext cx="4258389" cy="283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4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9E61-A49A-7E45-B0BD-CDA6204E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Different platforms, different constraints</a:t>
            </a:r>
            <a:br>
              <a:rPr lang="en-US" b="1" dirty="0"/>
            </a:br>
            <a:r>
              <a:rPr lang="en-US" b="1" dirty="0"/>
              <a:t>(thermal)</a:t>
            </a:r>
          </a:p>
        </p:txBody>
      </p:sp>
      <p:pic>
        <p:nvPicPr>
          <p:cNvPr id="31748" name="Picture 4" descr="Amazon.com: TORRAS Slim Fit iPhone Xs Case/iPhone X Case, Hard Plastic PC  Super Thin Mobile Phone Cover Case with Matte Finish Coating Grip  Compatible with iPhone X/iPhone Xs 5.8 inch, Black">
            <a:extLst>
              <a:ext uri="{FF2B5EF4-FFF2-40B4-BE49-F238E27FC236}">
                <a16:creationId xmlns:a16="http://schemas.microsoft.com/office/drawing/2014/main" id="{7F71978B-0E16-0B41-82E8-0EEDF7AC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4" y="1890876"/>
            <a:ext cx="3688972" cy="36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0F5BA-4B84-9E47-BFAC-9273A3D6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04" y="4343377"/>
            <a:ext cx="3127004" cy="2111979"/>
          </a:xfrm>
          <a:prstGeom prst="rect">
            <a:avLst/>
          </a:prstGeom>
        </p:spPr>
      </p:pic>
      <p:pic>
        <p:nvPicPr>
          <p:cNvPr id="36866" name="Picture 2" descr="A brief explanation on CPU coolers - TechSpot">
            <a:extLst>
              <a:ext uri="{FF2B5EF4-FFF2-40B4-BE49-F238E27FC236}">
                <a16:creationId xmlns:a16="http://schemas.microsoft.com/office/drawing/2014/main" id="{B130C882-89D8-3448-9BD5-84AF33E1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073" y="1419968"/>
            <a:ext cx="3935844" cy="26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D wallpaper: black and gray computer motherboard, water cooling,  technology | Wallpaper Flare">
            <a:extLst>
              <a:ext uri="{FF2B5EF4-FFF2-40B4-BE49-F238E27FC236}">
                <a16:creationId xmlns:a16="http://schemas.microsoft.com/office/drawing/2014/main" id="{BBB0338E-C6BA-2347-AA52-55F55BD7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88" y="4240428"/>
            <a:ext cx="3193610" cy="23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87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Google Home | Bed Bath &amp; Beyond">
            <a:extLst>
              <a:ext uri="{FF2B5EF4-FFF2-40B4-BE49-F238E27FC236}">
                <a16:creationId xmlns:a16="http://schemas.microsoft.com/office/drawing/2014/main" id="{75758CBA-0C12-7F48-8E8C-4EA25398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526436"/>
            <a:ext cx="3245370" cy="324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057E4-629A-0449-9AA0-EA1B8F35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06723"/>
          </a:xfrm>
        </p:spPr>
        <p:txBody>
          <a:bodyPr anchor="t"/>
          <a:lstStyle/>
          <a:p>
            <a:r>
              <a:rPr lang="en-US" b="1" dirty="0"/>
              <a:t>Different platforms, different constraints</a:t>
            </a:r>
            <a:br>
              <a:rPr lang="en-US" b="1" dirty="0"/>
            </a:br>
            <a:r>
              <a:rPr lang="en-US" b="1" dirty="0"/>
              <a:t>(Resiliency)</a:t>
            </a:r>
            <a:endParaRPr lang="en-US" dirty="0"/>
          </a:p>
        </p:txBody>
      </p:sp>
      <p:pic>
        <p:nvPicPr>
          <p:cNvPr id="32770" name="Picture 2" descr="Amazon.com: Apple Watch Series 3 (GPS, 38mm) - Silver Aluminum Case with  White Sport Band">
            <a:extLst>
              <a:ext uri="{FF2B5EF4-FFF2-40B4-BE49-F238E27FC236}">
                <a16:creationId xmlns:a16="http://schemas.microsoft.com/office/drawing/2014/main" id="{CF7D3BC3-51A0-8947-9684-4A56AFA5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40" y="1708879"/>
            <a:ext cx="1879288" cy="221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5652D51F-FB4C-DB45-B80C-9F2805D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10" y="1549377"/>
            <a:ext cx="4430698" cy="221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SpaceX Crew Dragon Docks to International Space Station">
            <a:extLst>
              <a:ext uri="{FF2B5EF4-FFF2-40B4-BE49-F238E27FC236}">
                <a16:creationId xmlns:a16="http://schemas.microsoft.com/office/drawing/2014/main" id="{E1AD0B4E-8F60-8947-87F9-FBE90C7E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11" y="3924228"/>
            <a:ext cx="4430698" cy="249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19500-B0A3-4E45-9398-34B421802D6B}"/>
              </a:ext>
            </a:extLst>
          </p:cNvPr>
          <p:cNvSpPr txBox="1"/>
          <p:nvPr/>
        </p:nvSpPr>
        <p:spPr>
          <a:xfrm>
            <a:off x="3586381" y="3526436"/>
            <a:ext cx="342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difference between the design goals of these systems?</a:t>
            </a:r>
          </a:p>
        </p:txBody>
      </p:sp>
    </p:spTree>
    <p:extLst>
      <p:ext uri="{BB962C8B-B14F-4D97-AF65-F5344CB8AC3E}">
        <p14:creationId xmlns:p14="http://schemas.microsoft.com/office/powerpoint/2010/main" val="415472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7964-8AEB-254F-A88D-E5A0A622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General purpose  </a:t>
            </a:r>
            <a:r>
              <a:rPr lang="en-US" sz="2000" b="1" dirty="0"/>
              <a:t>vs</a:t>
            </a:r>
            <a:r>
              <a:rPr lang="en-US" b="1" dirty="0"/>
              <a:t>.  Application specific</a:t>
            </a:r>
          </a:p>
        </p:txBody>
      </p:sp>
      <p:pic>
        <p:nvPicPr>
          <p:cNvPr id="4" name="Picture 2" descr="How to Read and Understand a CPU Die | GamersNexus - Gaming PC ...">
            <a:extLst>
              <a:ext uri="{FF2B5EF4-FFF2-40B4-BE49-F238E27FC236}">
                <a16:creationId xmlns:a16="http://schemas.microsoft.com/office/drawing/2014/main" id="{4A3AC160-ECD3-D846-9C4B-F1A598B47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13817" r="17073"/>
          <a:stretch/>
        </p:blipFill>
        <p:spPr bwMode="auto">
          <a:xfrm>
            <a:off x="760342" y="4092764"/>
            <a:ext cx="2768703" cy="24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272C8-51E9-534C-9B2D-11F8B1BF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558959"/>
            <a:ext cx="3127004" cy="2111979"/>
          </a:xfrm>
          <a:prstGeom prst="rect">
            <a:avLst/>
          </a:prstGeom>
        </p:spPr>
      </p:pic>
      <p:pic>
        <p:nvPicPr>
          <p:cNvPr id="33794" name="Picture 2" descr="Nvidia Responds to Google TPU Benchmarking">
            <a:extLst>
              <a:ext uri="{FF2B5EF4-FFF2-40B4-BE49-F238E27FC236}">
                <a16:creationId xmlns:a16="http://schemas.microsoft.com/office/drawing/2014/main" id="{A3D663D6-8A6E-EE44-8B23-36FE149A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01" y="1890876"/>
            <a:ext cx="3068007" cy="17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DNA-Forschung Mit Einer Probe Stockbild - Bild von forschung, probe:  93798197">
            <a:extLst>
              <a:ext uri="{FF2B5EF4-FFF2-40B4-BE49-F238E27FC236}">
                <a16:creationId xmlns:a16="http://schemas.microsoft.com/office/drawing/2014/main" id="{B954F7D6-55CA-D347-8447-E9B695343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8"/>
          <a:stretch/>
        </p:blipFill>
        <p:spPr bwMode="auto">
          <a:xfrm>
            <a:off x="5440649" y="1867564"/>
            <a:ext cx="2728990" cy="180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What is Gaming in 2020 shaping up to be? » E-Sports Continental">
            <a:extLst>
              <a:ext uri="{FF2B5EF4-FFF2-40B4-BE49-F238E27FC236}">
                <a16:creationId xmlns:a16="http://schemas.microsoft.com/office/drawing/2014/main" id="{AACBA3C3-543A-CF46-B827-FB228B8E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49" y="4114335"/>
            <a:ext cx="3206000" cy="18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alculators | Henry Madden Library">
            <a:extLst>
              <a:ext uri="{FF2B5EF4-FFF2-40B4-BE49-F238E27FC236}">
                <a16:creationId xmlns:a16="http://schemas.microsoft.com/office/drawing/2014/main" id="{061C4670-569A-D143-A7D5-1D33C4705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6453" r="4201" b="11115"/>
          <a:stretch/>
        </p:blipFill>
        <p:spPr bwMode="auto">
          <a:xfrm>
            <a:off x="9000689" y="3995957"/>
            <a:ext cx="2610119" cy="195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71C5-2DA1-7542-BB02-AE21D2BA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Computing Systems run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7959A-0172-C14E-8698-2AEE30F42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59589"/>
            <a:ext cx="8847621" cy="4596255"/>
          </a:xfrm>
        </p:spPr>
        <p:txBody>
          <a:bodyPr>
            <a:normAutofit/>
          </a:bodyPr>
          <a:lstStyle/>
          <a:p>
            <a:r>
              <a:rPr lang="en-US" sz="2200" dirty="0"/>
              <a:t>Wide choice of software abstractions exist</a:t>
            </a:r>
          </a:p>
          <a:p>
            <a:r>
              <a:rPr lang="en-US" sz="2200" dirty="0"/>
              <a:t>General purpose languages like Python/C++ etc. are easy to learn</a:t>
            </a:r>
          </a:p>
          <a:p>
            <a:r>
              <a:rPr lang="en-US" sz="2200" dirty="0"/>
              <a:t>Not all systems can be programmed using these languages</a:t>
            </a:r>
          </a:p>
          <a:p>
            <a:r>
              <a:rPr lang="en-US" sz="2200" dirty="0"/>
              <a:t>Domain specific hardware often performs efficiently when programmed using not commonly used languages</a:t>
            </a:r>
          </a:p>
          <a:p>
            <a:r>
              <a:rPr lang="en-US" sz="2200" dirty="0"/>
              <a:t>Providing </a:t>
            </a:r>
            <a:r>
              <a:rPr lang="en-US" sz="2200" b="1" dirty="0"/>
              <a:t>nice</a:t>
            </a:r>
            <a:r>
              <a:rPr lang="en-US" sz="2200" dirty="0"/>
              <a:t> software interface to programmers is important</a:t>
            </a:r>
          </a:p>
          <a:p>
            <a:r>
              <a:rPr lang="en-US" sz="2200" dirty="0"/>
              <a:t>Designing software stack - important part of designing hardware systems</a:t>
            </a:r>
          </a:p>
          <a:p>
            <a:r>
              <a:rPr lang="en-US" sz="2200" dirty="0"/>
              <a:t>Hot and active field in Computer Engineering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6CE31-536D-4F48-8D4A-6091B7543431}"/>
              </a:ext>
            </a:extLst>
          </p:cNvPr>
          <p:cNvGrpSpPr/>
          <p:nvPr/>
        </p:nvGrpSpPr>
        <p:grpSpPr>
          <a:xfrm>
            <a:off x="9428813" y="1892991"/>
            <a:ext cx="2047875" cy="3241675"/>
            <a:chOff x="1041477" y="1890876"/>
            <a:chExt cx="2047875" cy="3241675"/>
          </a:xfrm>
        </p:grpSpPr>
        <p:sp>
          <p:nvSpPr>
            <p:cNvPr id="5" name="Text Box 17">
              <a:extLst>
                <a:ext uri="{FF2B5EF4-FFF2-40B4-BE49-F238E27FC236}">
                  <a16:creationId xmlns:a16="http://schemas.microsoft.com/office/drawing/2014/main" id="{D61BBBB8-4D36-8443-8C13-85E0561DC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6" name="Text Box 18">
              <a:extLst>
                <a:ext uri="{FF2B5EF4-FFF2-40B4-BE49-F238E27FC236}">
                  <a16:creationId xmlns:a16="http://schemas.microsoft.com/office/drawing/2014/main" id="{2C335531-10EE-4E46-AE6F-FD7CB79713C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66541E35-433E-0E49-8C5D-C81EBB71556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FE6DE210-CFBC-FC4E-9E51-5CAC55CFF2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4B2788D3-53CF-A240-A062-63D55066DC6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0E114BCE-38F4-0E42-B63D-1C02F899E44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42BA6884-476B-D34F-B85B-D84994757FB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C68FF924-4CB0-A245-8EE5-DF4584D8543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F5FB169B-4256-B246-927B-BFC0A78D7B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4796E-D69B-D74A-AC7F-81566635FCCD}"/>
              </a:ext>
            </a:extLst>
          </p:cNvPr>
          <p:cNvSpPr/>
          <p:nvPr/>
        </p:nvSpPr>
        <p:spPr>
          <a:xfrm>
            <a:off x="9338681" y="2662322"/>
            <a:ext cx="2280492" cy="10844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01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D599-E4A0-284D-B2A3-F2E854F7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1910"/>
          </a:xfrm>
        </p:spPr>
        <p:txBody>
          <a:bodyPr anchor="t"/>
          <a:lstStyle/>
          <a:p>
            <a:r>
              <a:rPr lang="en-US" b="1" dirty="0"/>
              <a:t>Crux of designing computing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05E01E-AA9B-7046-8999-2C3421DE499B}"/>
              </a:ext>
            </a:extLst>
          </p:cNvPr>
          <p:cNvSpPr txBox="1">
            <a:spLocks/>
          </p:cNvSpPr>
          <p:nvPr/>
        </p:nvSpPr>
        <p:spPr>
          <a:xfrm>
            <a:off x="581191" y="1618938"/>
            <a:ext cx="11029615" cy="4377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Different systems, different </a:t>
            </a:r>
            <a:r>
              <a:rPr lang="en-US" sz="2800" b="1" i="1" u="sng" dirty="0"/>
              <a:t>problems to solve</a:t>
            </a:r>
          </a:p>
          <a:p>
            <a:r>
              <a:rPr lang="en-US" sz="2800" dirty="0"/>
              <a:t>Different systems, different </a:t>
            </a:r>
            <a:r>
              <a:rPr lang="en-US" sz="2800" b="1" i="1" u="sng" dirty="0"/>
              <a:t>goals to achieve</a:t>
            </a:r>
          </a:p>
          <a:p>
            <a:r>
              <a:rPr lang="en-US" sz="2800" dirty="0"/>
              <a:t>Different systems, different </a:t>
            </a:r>
            <a:r>
              <a:rPr lang="en-US" sz="2800" b="1" i="1" u="sng" dirty="0"/>
              <a:t>constraints to obey</a:t>
            </a:r>
          </a:p>
          <a:p>
            <a:r>
              <a:rPr lang="en-US" sz="2800" dirty="0"/>
              <a:t>Multiple choices available to achieve same goal</a:t>
            </a:r>
          </a:p>
          <a:p>
            <a:pPr lvl="1"/>
            <a:r>
              <a:rPr lang="en-US" sz="2200" dirty="0"/>
              <a:t>Computing system design is the art and science of choosing the optimal set</a:t>
            </a:r>
          </a:p>
          <a:p>
            <a:r>
              <a:rPr lang="en-US" sz="2800" dirty="0"/>
              <a:t>Designing computing systems – interdisciplinary task</a:t>
            </a:r>
          </a:p>
          <a:p>
            <a:pPr lvl="1"/>
            <a:r>
              <a:rPr lang="en-US" sz="2200" dirty="0"/>
              <a:t>From controlling electrons efficiently to writing optimized programs</a:t>
            </a:r>
          </a:p>
          <a:p>
            <a:pPr lvl="1"/>
            <a:r>
              <a:rPr lang="en-US" sz="2200" dirty="0"/>
              <a:t>Holistic across-the-stack thinking is required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7184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Hacking Team, Which Sells Surveillance Tech To Governments, Exposed By  Major Hack | TechCrunch">
            <a:extLst>
              <a:ext uri="{FF2B5EF4-FFF2-40B4-BE49-F238E27FC236}">
                <a16:creationId xmlns:a16="http://schemas.microsoft.com/office/drawing/2014/main" id="{3BE56C86-48B5-4848-B938-334250EAF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DD3397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DD3397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93509-F652-A942-B313-EB2AD09E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549052" cy="25175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SECURITY – another important aspect of system design</a:t>
            </a:r>
          </a:p>
        </p:txBody>
      </p:sp>
      <p:pic>
        <p:nvPicPr>
          <p:cNvPr id="35844" name="Picture 4" descr="WhatsApp for Android Now Shows End-to-End Encryption Notification, and More  | Technology News">
            <a:extLst>
              <a:ext uri="{FF2B5EF4-FFF2-40B4-BE49-F238E27FC236}">
                <a16:creationId xmlns:a16="http://schemas.microsoft.com/office/drawing/2014/main" id="{60889E4D-9557-394B-B742-D36BC79F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58"/>
          <a:stretch/>
        </p:blipFill>
        <p:spPr bwMode="auto">
          <a:xfrm>
            <a:off x="139185" y="104931"/>
            <a:ext cx="3487947" cy="21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ey Siri: Define the Middle East - University of Arkansas at Little Rock">
            <a:extLst>
              <a:ext uri="{FF2B5EF4-FFF2-40B4-BE49-F238E27FC236}">
                <a16:creationId xmlns:a16="http://schemas.microsoft.com/office/drawing/2014/main" id="{34B12C5B-CA18-6C49-8868-22515B4A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5" y="5294558"/>
            <a:ext cx="2933884" cy="14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What are the alternatives to passwords? | WeLiveSecurity">
            <a:extLst>
              <a:ext uri="{FF2B5EF4-FFF2-40B4-BE49-F238E27FC236}">
                <a16:creationId xmlns:a16="http://schemas.microsoft.com/office/drawing/2014/main" id="{B93A8558-CD0A-C647-9884-84667EAD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797" y="4949427"/>
            <a:ext cx="2784217" cy="17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Will 2015 signal the end of the credit card swipe? - Monitis Blog">
            <a:extLst>
              <a:ext uri="{FF2B5EF4-FFF2-40B4-BE49-F238E27FC236}">
                <a16:creationId xmlns:a16="http://schemas.microsoft.com/office/drawing/2014/main" id="{26E37753-D92E-294E-8E94-45E37D41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602" y="51700"/>
            <a:ext cx="2711709" cy="180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5DC5-B930-A34B-BAA1-80C5889B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How do computers solve problems?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8D10FD-9D0C-9646-8AA4-904FE191746C}"/>
              </a:ext>
            </a:extLst>
          </p:cNvPr>
          <p:cNvGrpSpPr/>
          <p:nvPr/>
        </p:nvGrpSpPr>
        <p:grpSpPr>
          <a:xfrm>
            <a:off x="7177872" y="1808162"/>
            <a:ext cx="2047875" cy="3241675"/>
            <a:chOff x="1041477" y="1890876"/>
            <a:chExt cx="2047875" cy="3241675"/>
          </a:xfrm>
        </p:grpSpPr>
        <p:sp>
          <p:nvSpPr>
            <p:cNvPr id="4" name="Text Box 17">
              <a:extLst>
                <a:ext uri="{FF2B5EF4-FFF2-40B4-BE49-F238E27FC236}">
                  <a16:creationId xmlns:a16="http://schemas.microsoft.com/office/drawing/2014/main" id="{71611F15-CACE-314E-86B5-DD64DE7E8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52" y="3665701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Micro-architecture</a:t>
              </a:r>
            </a:p>
          </p:txBody>
        </p:sp>
        <p:sp>
          <p:nvSpPr>
            <p:cNvPr id="5" name="Text Box 18">
              <a:extLst>
                <a:ext uri="{FF2B5EF4-FFF2-40B4-BE49-F238E27FC236}">
                  <a16:creationId xmlns:a16="http://schemas.microsoft.com/office/drawing/2014/main" id="{8226E429-5753-5642-BBE4-B9C7442149A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3294226"/>
              <a:ext cx="2041525" cy="3667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SW/HW Interface</a:t>
              </a:r>
            </a:p>
          </p:txBody>
        </p:sp>
        <p:sp>
          <p:nvSpPr>
            <p:cNvPr id="6" name="Text Box 19">
              <a:extLst>
                <a:ext uri="{FF2B5EF4-FFF2-40B4-BE49-F238E27FC236}">
                  <a16:creationId xmlns:a16="http://schemas.microsoft.com/office/drawing/2014/main" id="{D3824BD1-4D27-844E-B089-1309BD41F6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629063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Program/Language</a:t>
              </a:r>
            </a:p>
          </p:txBody>
        </p:sp>
        <p:sp>
          <p:nvSpPr>
            <p:cNvPr id="7" name="Text Box 20">
              <a:extLst>
                <a:ext uri="{FF2B5EF4-FFF2-40B4-BE49-F238E27FC236}">
                  <a16:creationId xmlns:a16="http://schemas.microsoft.com/office/drawing/2014/main" id="{BD6A60E9-DF24-0443-96EF-72B37956FB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2257588"/>
              <a:ext cx="2043113" cy="36830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sp>
          <p:nvSpPr>
            <p:cNvPr id="8" name="Text Box 21">
              <a:extLst>
                <a:ext uri="{FF2B5EF4-FFF2-40B4-BE49-F238E27FC236}">
                  <a16:creationId xmlns:a16="http://schemas.microsoft.com/office/drawing/2014/main" id="{2A81591F-BFA0-4444-801D-622F438A7A8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1477" y="1890876"/>
              <a:ext cx="2043113" cy="366712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Problem</a:t>
              </a:r>
            </a:p>
          </p:txBody>
        </p:sp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9E36B6B3-FF7C-8D41-8620-310A81D51D3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038763"/>
              <a:ext cx="2039938" cy="37306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ＭＳ Ｐゴシック" panose="020B0600070205080204" pitchFamily="34" charset="-128"/>
                  <a:cs typeface="Arial" charset="0"/>
                </a:rPr>
                <a:t>Logic Gates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endParaRPr>
            </a:p>
          </p:txBody>
        </p:sp>
        <p:sp>
          <p:nvSpPr>
            <p:cNvPr id="10" name="Text Box 23">
              <a:extLst>
                <a:ext uri="{FF2B5EF4-FFF2-40B4-BE49-F238E27FC236}">
                  <a16:creationId xmlns:a16="http://schemas.microsoft.com/office/drawing/2014/main" id="{E7F709B9-C66E-C84D-969B-8F982EE87DE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4410238"/>
              <a:ext cx="2041525" cy="36830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Transistors</a:t>
              </a:r>
            </a:p>
          </p:txBody>
        </p:sp>
        <p:sp>
          <p:nvSpPr>
            <p:cNvPr id="11" name="Text Box 24">
              <a:extLst>
                <a:ext uri="{FF2B5EF4-FFF2-40B4-BE49-F238E27FC236}">
                  <a16:creationId xmlns:a16="http://schemas.microsoft.com/office/drawing/2014/main" id="{39A6ED09-D407-C14A-87F7-5D453BEAEE3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4652" y="2971963"/>
              <a:ext cx="2041525" cy="327025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System Software</a:t>
              </a:r>
            </a:p>
          </p:txBody>
        </p:sp>
        <p:sp>
          <p:nvSpPr>
            <p:cNvPr id="13" name="Text Box 23">
              <a:extLst>
                <a:ext uri="{FF2B5EF4-FFF2-40B4-BE49-F238E27FC236}">
                  <a16:creationId xmlns:a16="http://schemas.microsoft.com/office/drawing/2014/main" id="{C6BF4367-60D4-3442-AA30-22F1C950040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46240" y="4765838"/>
              <a:ext cx="2043112" cy="3667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Electrons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0C5DF1-A646-854F-A856-A14B3CFDF4CC}"/>
              </a:ext>
            </a:extLst>
          </p:cNvPr>
          <p:cNvSpPr txBox="1"/>
          <p:nvPr/>
        </p:nvSpPr>
        <p:spPr>
          <a:xfrm>
            <a:off x="938028" y="2064682"/>
            <a:ext cx="588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/>
              <a:t>Algorithm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Step by step procedure that is guaranteed to terminated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Each step is precisely stated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Can be carried out by a computer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187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8C0F-4537-6945-B173-B6ECBD59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064166"/>
            <a:ext cx="11029615" cy="214746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36656-4FC4-0040-8B3F-229DE08C2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4346544"/>
            <a:ext cx="11029615" cy="600556"/>
          </a:xfrm>
        </p:spPr>
        <p:txBody>
          <a:bodyPr>
            <a:normAutofit/>
          </a:bodyPr>
          <a:lstStyle/>
          <a:p>
            <a:r>
              <a:rPr lang="en-US" sz="2400" dirty="0"/>
              <a:t>Exciting exercises to follow next</a:t>
            </a:r>
          </a:p>
        </p:txBody>
      </p:sp>
    </p:spTree>
    <p:extLst>
      <p:ext uri="{BB962C8B-B14F-4D97-AF65-F5344CB8AC3E}">
        <p14:creationId xmlns:p14="http://schemas.microsoft.com/office/powerpoint/2010/main" val="4674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Computing systems around us (inside our homes)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C4A99-0E2D-FF4D-A110-8519802E5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4" t="4368" r="12838" b="2392"/>
          <a:stretch/>
        </p:blipFill>
        <p:spPr>
          <a:xfrm>
            <a:off x="358364" y="1890876"/>
            <a:ext cx="3590789" cy="3213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0FEB9-AEA6-CA46-8566-7781A442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78" y="1888546"/>
            <a:ext cx="3252538" cy="3218301"/>
          </a:xfrm>
          <a:prstGeom prst="rect">
            <a:avLst/>
          </a:prstGeom>
        </p:spPr>
      </p:pic>
      <p:pic>
        <p:nvPicPr>
          <p:cNvPr id="1028" name="Picture 4" descr="The best smart plugs of 2020 for HomeKit, Google Assistant or Siri ...">
            <a:extLst>
              <a:ext uri="{FF2B5EF4-FFF2-40B4-BE49-F238E27FC236}">
                <a16:creationId xmlns:a16="http://schemas.microsoft.com/office/drawing/2014/main" id="{041937D4-F7F3-9040-9680-511B61A2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41" y="1890876"/>
            <a:ext cx="4284852" cy="321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0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anon EOS RP Mirrorless Digital Camera with 24-240mm Lens">
            <a:extLst>
              <a:ext uri="{FF2B5EF4-FFF2-40B4-BE49-F238E27FC236}">
                <a16:creationId xmlns:a16="http://schemas.microsoft.com/office/drawing/2014/main" id="{793B1327-3798-2547-B3E9-7A9C7B945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5" b="5470"/>
          <a:stretch/>
        </p:blipFill>
        <p:spPr bwMode="auto">
          <a:xfrm>
            <a:off x="4679646" y="3847227"/>
            <a:ext cx="3408885" cy="29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Cameras and drones</a:t>
            </a:r>
          </a:p>
        </p:txBody>
      </p:sp>
      <p:pic>
        <p:nvPicPr>
          <p:cNvPr id="2050" name="Picture 2" descr="Borders CCTV camera upgrade 'not value for money' - BBC News">
            <a:extLst>
              <a:ext uri="{FF2B5EF4-FFF2-40B4-BE49-F238E27FC236}">
                <a16:creationId xmlns:a16="http://schemas.microsoft.com/office/drawing/2014/main" id="{9DE9F4D2-FE9A-334A-9751-96338584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2" y="1333244"/>
            <a:ext cx="4691823" cy="26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Types of Drones Are There? 3 Ways of Looking at Drone Types">
            <a:extLst>
              <a:ext uri="{FF2B5EF4-FFF2-40B4-BE49-F238E27FC236}">
                <a16:creationId xmlns:a16="http://schemas.microsoft.com/office/drawing/2014/main" id="{DF37899E-638F-8E48-912D-B676F0FE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10" y="1349863"/>
            <a:ext cx="3496708" cy="2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Computing systems around us</a:t>
            </a:r>
          </a:p>
        </p:txBody>
      </p:sp>
      <p:pic>
        <p:nvPicPr>
          <p:cNvPr id="3074" name="Picture 2" descr="Wear a smartwatch? How many of these boxes do you tick ... ? - 9to5Mac">
            <a:extLst>
              <a:ext uri="{FF2B5EF4-FFF2-40B4-BE49-F238E27FC236}">
                <a16:creationId xmlns:a16="http://schemas.microsoft.com/office/drawing/2014/main" id="{69F34E28-3D89-D146-AD5D-792F7C1FD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r="20089"/>
          <a:stretch/>
        </p:blipFill>
        <p:spPr bwMode="auto">
          <a:xfrm>
            <a:off x="370062" y="1890875"/>
            <a:ext cx="4094357" cy="30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publish news to Alexa. Smart Speakers and Virtual ...">
            <a:extLst>
              <a:ext uri="{FF2B5EF4-FFF2-40B4-BE49-F238E27FC236}">
                <a16:creationId xmlns:a16="http://schemas.microsoft.com/office/drawing/2014/main" id="{9DF5206C-E8A0-104A-841B-3008212C5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r="2738" b="4481"/>
          <a:stretch/>
        </p:blipFill>
        <p:spPr bwMode="auto">
          <a:xfrm>
            <a:off x="7498787" y="1094766"/>
            <a:ext cx="3929914" cy="27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Xiaomi Mi LED TV 4A 81.3 cm HD Smart TV Wi-Fi Black Mi: Amazon.co ...">
            <a:extLst>
              <a:ext uri="{FF2B5EF4-FFF2-40B4-BE49-F238E27FC236}">
                <a16:creationId xmlns:a16="http://schemas.microsoft.com/office/drawing/2014/main" id="{E5040DCD-D3D4-F341-991E-A0D70ADB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87" y="4120633"/>
            <a:ext cx="3929914" cy="26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ones, Cell Phones, &amp; Smartphones from AT&amp;T">
            <a:extLst>
              <a:ext uri="{FF2B5EF4-FFF2-40B4-BE49-F238E27FC236}">
                <a16:creationId xmlns:a16="http://schemas.microsoft.com/office/drawing/2014/main" id="{50D197B5-5ABF-EE4C-9522-F73D7C863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t="4740" r="31235" b="8167"/>
          <a:stretch/>
        </p:blipFill>
        <p:spPr bwMode="auto">
          <a:xfrm>
            <a:off x="4435933" y="1579029"/>
            <a:ext cx="2341581" cy="38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92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Personal computers</a:t>
            </a:r>
          </a:p>
        </p:txBody>
      </p:sp>
      <p:pic>
        <p:nvPicPr>
          <p:cNvPr id="4098" name="Picture 2" descr="Microsoft Surface Laptop 3 15, i7-1065G7 - Notebookcheck.net ...">
            <a:extLst>
              <a:ext uri="{FF2B5EF4-FFF2-40B4-BE49-F238E27FC236}">
                <a16:creationId xmlns:a16="http://schemas.microsoft.com/office/drawing/2014/main" id="{AE453154-C4EF-ED4A-8E5B-35CD03690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8479" r="5565" b="8938"/>
          <a:stretch/>
        </p:blipFill>
        <p:spPr bwMode="auto">
          <a:xfrm>
            <a:off x="416301" y="1890876"/>
            <a:ext cx="5114770" cy="353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spiron 3671 Desktop Computer | Dell USA">
            <a:extLst>
              <a:ext uri="{FF2B5EF4-FFF2-40B4-BE49-F238E27FC236}">
                <a16:creationId xmlns:a16="http://schemas.microsoft.com/office/drawing/2014/main" id="{2B661F2B-35A6-6443-9D59-04893DA0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179" y="1601191"/>
            <a:ext cx="6123168" cy="41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4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E7A-16A3-CE46-AC69-7B20C82B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/>
              <a:t>SUPERCOMPUTERS</a:t>
            </a:r>
          </a:p>
        </p:txBody>
      </p:sp>
      <p:pic>
        <p:nvPicPr>
          <p:cNvPr id="5122" name="Picture 2" descr="Sierra (supercomputer) - Wikipedia">
            <a:extLst>
              <a:ext uri="{FF2B5EF4-FFF2-40B4-BE49-F238E27FC236}">
                <a16:creationId xmlns:a16="http://schemas.microsoft.com/office/drawing/2014/main" id="{5D8D66DF-03FF-584D-AC0F-1D0A191B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3" y="1663524"/>
            <a:ext cx="5230845" cy="34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oud TPU | Google Cloud">
            <a:extLst>
              <a:ext uri="{FF2B5EF4-FFF2-40B4-BE49-F238E27FC236}">
                <a16:creationId xmlns:a16="http://schemas.microsoft.com/office/drawing/2014/main" id="{4D720245-63CB-BF47-BDD6-C3EB06AE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58" y="1663525"/>
            <a:ext cx="5998730" cy="34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1368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1029</Words>
  <Application>Microsoft Macintosh PowerPoint</Application>
  <PresentationFormat>Widescreen</PresentationFormat>
  <Paragraphs>207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Gill Sans MT</vt:lpstr>
      <vt:lpstr>Tahoma</vt:lpstr>
      <vt:lpstr>Wingdings 2</vt:lpstr>
      <vt:lpstr>DividendVTI</vt:lpstr>
      <vt:lpstr>Design of Computing Systems</vt:lpstr>
      <vt:lpstr>What are computers?</vt:lpstr>
      <vt:lpstr>Why do we need computers?</vt:lpstr>
      <vt:lpstr>How do computers solve problems?</vt:lpstr>
      <vt:lpstr>Computing systems around us (inside our homes)</vt:lpstr>
      <vt:lpstr>Cameras and drones</vt:lpstr>
      <vt:lpstr>Computing systems around us</vt:lpstr>
      <vt:lpstr>Personal computers</vt:lpstr>
      <vt:lpstr>SUPERCOMPUTERS</vt:lpstr>
      <vt:lpstr>From cars to spaceships</vt:lpstr>
      <vt:lpstr>Embedded and connected everywhere</vt:lpstr>
      <vt:lpstr>A connected world</vt:lpstr>
      <vt:lpstr>the connected world</vt:lpstr>
      <vt:lpstr>A rich ecosystem of interlinked technologies</vt:lpstr>
      <vt:lpstr>Networked systems</vt:lpstr>
      <vt:lpstr>Let’s look at an overall system (gadgets)</vt:lpstr>
      <vt:lpstr>Let’s look at an overall system (autonomous cars)</vt:lpstr>
      <vt:lpstr>Every computing system is trying to solve problem(s)</vt:lpstr>
      <vt:lpstr>Architecting computing systems</vt:lpstr>
      <vt:lpstr>Components of a computing system - electrons</vt:lpstr>
      <vt:lpstr>Components of a computing system - transistors</vt:lpstr>
      <vt:lpstr>Components of a computing system – Logic gates</vt:lpstr>
      <vt:lpstr>Components of a Computing system – micro-architecture</vt:lpstr>
      <vt:lpstr>Components of a computing system – micro-architecture</vt:lpstr>
      <vt:lpstr>Different flavors of processing unit</vt:lpstr>
      <vt:lpstr>Different flavors of memory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constraints (Power)</vt:lpstr>
      <vt:lpstr>Different platforms, different constraints (Form Factor and WEIGHT)</vt:lpstr>
      <vt:lpstr>Different platforms, different constraints (thermal)</vt:lpstr>
      <vt:lpstr>Different platforms, different constraints (Resiliency)</vt:lpstr>
      <vt:lpstr>General purpose  vs.  Application specific</vt:lpstr>
      <vt:lpstr>Computing Systems run software</vt:lpstr>
      <vt:lpstr>Crux of designing computing systems</vt:lpstr>
      <vt:lpstr>SECURITY – another important aspect of system design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Computing Systems</dc:title>
  <dc:creator>#ALAM IRINA#</dc:creator>
  <cp:lastModifiedBy>#ALAM IRINA#</cp:lastModifiedBy>
  <cp:revision>4</cp:revision>
  <dcterms:created xsi:type="dcterms:W3CDTF">2020-08-27T06:52:00Z</dcterms:created>
  <dcterms:modified xsi:type="dcterms:W3CDTF">2020-08-27T07:09:22Z</dcterms:modified>
</cp:coreProperties>
</file>